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926638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BDF2F-1AC5-4712-9987-6722DEE29F97}" type="doc">
      <dgm:prSet loTypeId="urn:microsoft.com/office/officeart/2005/8/layout/StepDownProcess#1" loCatId="process" qsTypeId="urn:microsoft.com/office/officeart/2005/8/quickstyle/simple1" qsCatId="simple" csTypeId="urn:microsoft.com/office/officeart/2005/8/colors/accent1_1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A7ACCB5-7B04-490F-9A3B-CF1DF4849003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>
            <a:defRPr/>
          </a:pPr>
          <a:r>
            <a:rPr lang="ru-RU" sz="1200">
              <a:latin typeface="Tahoma"/>
              <a:ea typeface="Tahoma"/>
              <a:cs typeface="Tahoma"/>
            </a:rPr>
            <a:t>Должностное лицо органа местного самоуправления</a:t>
          </a:r>
        </a:p>
      </dgm:t>
    </dgm:pt>
    <dgm:pt modelId="{5F3B5C37-F865-4EB7-80A3-D9D236F08383}" type="parTrans" cxnId="{CE2C7838-1744-4707-A340-CF39DE3697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2B35F3-61A1-4896-8C23-67AE74D1DDBC}" type="sibTrans" cxnId="{CE2C7838-1744-4707-A340-CF39DE3697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9DFD150-8C01-47E9-B865-5683927493EC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>
            <a:defRPr/>
          </a:pPr>
          <a:r>
            <a:rPr lang="ru-RU" sz="1200">
              <a:latin typeface="Tahoma"/>
              <a:ea typeface="Tahoma"/>
              <a:cs typeface="Tahoma"/>
            </a:rPr>
            <a:t>Первый заместитель руководителя администрации – руководитель департамента организации управления и государственной гражданской службы администрации Губернатора НСО и Правительства НСО</a:t>
          </a:r>
        </a:p>
      </dgm:t>
    </dgm:pt>
    <dgm:pt modelId="{BFBB640B-A872-4C6A-972E-2158B0459EA9}" type="parTrans" cxnId="{86BE814D-F2EF-4A71-AA2B-693D8BF95D6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83935F-E441-4408-A692-597396791B00}" type="sibTrans" cxnId="{86BE814D-F2EF-4A71-AA2B-693D8BF95D6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F8DFCB-96A6-4D7F-9259-4B5E9D218752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>
            <a:defRPr/>
          </a:pPr>
          <a:r>
            <a:rPr lang="ru-RU" sz="1200">
              <a:latin typeface="Tahoma"/>
              <a:ea typeface="Tahoma"/>
              <a:cs typeface="Tahoma"/>
            </a:rPr>
            <a:t>Департамент кадров Правительства РФ</a:t>
          </a:r>
        </a:p>
      </dgm:t>
    </dgm:pt>
    <dgm:pt modelId="{A623D7B0-3084-4267-B5AD-1A78885EBBC4}" type="parTrans" cxnId="{B03C15D6-1837-4498-A731-9B43F127FC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A6801F8-B9F5-4CEE-9CE0-DC036356F88D}" type="sibTrans" cxnId="{B03C15D6-1837-4498-A731-9B43F127FC6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DA628C-B24A-4480-87A0-8B42EBA79FA1}" type="pres">
      <dgm:prSet presAssocID="{A02BDF2F-1AC5-4712-9987-6722DEE29F97}" presName="rootnode" presStyleCnt="0">
        <dgm:presLayoutVars>
          <dgm:chMax val="0"/>
          <dgm:chPref val="0"/>
          <dgm:dir/>
          <dgm:animLvl val="lvl"/>
        </dgm:presLayoutVars>
      </dgm:prSet>
      <dgm:spPr bwMode="auto"/>
    </dgm:pt>
    <dgm:pt modelId="{AB05BE72-CC01-4E8F-8172-21CDA4BE715B}" type="pres">
      <dgm:prSet presAssocID="{CA7ACCB5-7B04-490F-9A3B-CF1DF4849003}" presName="composite" presStyleCnt="0"/>
      <dgm:spPr bwMode="auto"/>
    </dgm:pt>
    <dgm:pt modelId="{6B029733-94C9-4D50-BB96-96F0AAA987B2}" type="pres">
      <dgm:prSet presAssocID="{CA7ACCB5-7B04-490F-9A3B-CF1DF4849003}" presName="bentUpArrow1" presStyleLbl="alignImgPlace1" presStyleIdx="0" presStyleCnt="2" custLinFactNeighborX="6055" custLinFactNeighborY="996"/>
      <dgm:spPr bwMode="auto"/>
    </dgm:pt>
    <dgm:pt modelId="{EF4B72EB-33CE-4285-86B3-838433A33AC4}" type="pres">
      <dgm:prSet presAssocID="{CA7ACCB5-7B04-490F-9A3B-CF1DF4849003}" presName="ParentText" presStyleLbl="node1" presStyleIdx="0" presStyleCnt="3" custScaleX="129558" custLinFactNeighborX="12464" custLinFactNeighborY="-2613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  <dgm:pt modelId="{56A4B5F8-BDC0-4942-898B-03175ABD768D}" type="pres">
      <dgm:prSet presAssocID="{CA7ACCB5-7B04-490F-9A3B-CF1DF4849003}" presName="ChildText" presStyleLbl="revTx" presStyleIdx="0" presStyleCnt="2">
        <dgm:presLayoutVars>
          <dgm:chMax val="0"/>
          <dgm:chPref val="0"/>
          <dgm:bulletEnabled val="1"/>
        </dgm:presLayoutVars>
      </dgm:prSet>
      <dgm:spPr bwMode="auto"/>
    </dgm:pt>
    <dgm:pt modelId="{CB7F04D0-FC8F-4905-8D1E-F252370B013C}" type="pres">
      <dgm:prSet presAssocID="{152B35F3-61A1-4896-8C23-67AE74D1DDBC}" presName="sibTrans" presStyleCnt="0"/>
      <dgm:spPr bwMode="auto"/>
    </dgm:pt>
    <dgm:pt modelId="{8E5025D1-60A8-4E0F-803C-A186A6158432}" type="pres">
      <dgm:prSet presAssocID="{49DFD150-8C01-47E9-B865-5683927493EC}" presName="composite" presStyleCnt="0"/>
      <dgm:spPr bwMode="auto"/>
    </dgm:pt>
    <dgm:pt modelId="{0BE497B6-7012-4AD6-8AD0-1137D7EFC196}" type="pres">
      <dgm:prSet presAssocID="{49DFD150-8C01-47E9-B865-5683927493EC}" presName="bentUpArrow1" presStyleLbl="alignImgPlace1" presStyleIdx="1" presStyleCnt="2" custLinFactNeighborX="7623" custLinFactNeighborY="672"/>
      <dgm:spPr bwMode="auto"/>
    </dgm:pt>
    <dgm:pt modelId="{8A9A52BF-BFA0-4521-A29C-C41F6CA2E892}" type="pres">
      <dgm:prSet presAssocID="{49DFD150-8C01-47E9-B865-5683927493EC}" presName="ParentText" presStyleLbl="node1" presStyleIdx="1" presStyleCnt="3" custScaleX="296140" custLinFactNeighborX="14332" custLinFactNeighborY="-2194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  <dgm:pt modelId="{57D76798-F7C2-46D4-8A17-DE8266C53C22}" type="pres">
      <dgm:prSet presAssocID="{49DFD150-8C01-47E9-B865-5683927493EC}" presName="ChildText" presStyleLbl="revTx" presStyleIdx="1" presStyleCnt="2">
        <dgm:presLayoutVars>
          <dgm:chMax val="0"/>
          <dgm:chPref val="0"/>
          <dgm:bulletEnabled val="1"/>
        </dgm:presLayoutVars>
      </dgm:prSet>
      <dgm:spPr bwMode="auto"/>
    </dgm:pt>
    <dgm:pt modelId="{9621C571-1DA5-41D7-82F9-ED774FA471CD}" type="pres">
      <dgm:prSet presAssocID="{2183935F-E441-4408-A692-597396791B00}" presName="sibTrans" presStyleCnt="0"/>
      <dgm:spPr bwMode="auto"/>
    </dgm:pt>
    <dgm:pt modelId="{1B9D65B8-9459-4288-A050-4B246642EFC4}" type="pres">
      <dgm:prSet presAssocID="{F7F8DFCB-96A6-4D7F-9259-4B5E9D218752}" presName="composite" presStyleCnt="0"/>
      <dgm:spPr bwMode="auto"/>
    </dgm:pt>
    <dgm:pt modelId="{4052A168-5F40-44F1-B896-63FFAB5B97D9}" type="pres">
      <dgm:prSet presAssocID="{F7F8DFCB-96A6-4D7F-9259-4B5E9D218752}" presName="ParentText" presStyleLbl="node1" presStyleIdx="2" presStyleCnt="3" custFlipHor="1" custScaleX="160157" custLinFactX="7061" custLinFactNeighborX="100000" custLinFactNeighborY="1882">
        <dgm:presLayoutVars>
          <dgm:chMax val="1"/>
          <dgm:chPref val="1"/>
          <dgm:bulletEnabled val="1"/>
        </dgm:presLayoutVars>
      </dgm:prSet>
      <dgm:spPr bwMode="auto">
        <a:prstGeom prst="rect">
          <a:avLst/>
        </a:prstGeom>
      </dgm:spPr>
    </dgm:pt>
  </dgm:ptLst>
  <dgm:cxnLst>
    <dgm:cxn modelId="{FC448904-3165-42AD-AC05-356889A88264}" type="presOf" srcId="{A02BDF2F-1AC5-4712-9987-6722DEE29F97}" destId="{E8DA628C-B24A-4480-87A0-8B42EBA79FA1}" srcOrd="0" destOrd="0" presId="urn:microsoft.com/office/officeart/2005/8/layout/StepDownProcess#1"/>
    <dgm:cxn modelId="{148B3516-0D78-47FD-8A76-85443E83A299}" type="presOf" srcId="{CA7ACCB5-7B04-490F-9A3B-CF1DF4849003}" destId="{EF4B72EB-33CE-4285-86B3-838433A33AC4}" srcOrd="0" destOrd="0" presId="urn:microsoft.com/office/officeart/2005/8/layout/StepDownProcess#1"/>
    <dgm:cxn modelId="{66576329-0090-4ECE-AE92-7A5A7E9170A6}" type="presOf" srcId="{49DFD150-8C01-47E9-B865-5683927493EC}" destId="{8A9A52BF-BFA0-4521-A29C-C41F6CA2E892}" srcOrd="0" destOrd="0" presId="urn:microsoft.com/office/officeart/2005/8/layout/StepDownProcess#1"/>
    <dgm:cxn modelId="{CE2C7838-1744-4707-A340-CF39DE369771}" srcId="{A02BDF2F-1AC5-4712-9987-6722DEE29F97}" destId="{CA7ACCB5-7B04-490F-9A3B-CF1DF4849003}" srcOrd="0" destOrd="0" parTransId="{5F3B5C37-F865-4EB7-80A3-D9D236F08383}" sibTransId="{152B35F3-61A1-4896-8C23-67AE74D1DDBC}"/>
    <dgm:cxn modelId="{86BE814D-F2EF-4A71-AA2B-693D8BF95D65}" srcId="{A02BDF2F-1AC5-4712-9987-6722DEE29F97}" destId="{49DFD150-8C01-47E9-B865-5683927493EC}" srcOrd="1" destOrd="0" parTransId="{BFBB640B-A872-4C6A-972E-2158B0459EA9}" sibTransId="{2183935F-E441-4408-A692-597396791B00}"/>
    <dgm:cxn modelId="{B03C15D6-1837-4498-A731-9B43F127FC66}" srcId="{A02BDF2F-1AC5-4712-9987-6722DEE29F97}" destId="{F7F8DFCB-96A6-4D7F-9259-4B5E9D218752}" srcOrd="2" destOrd="0" parTransId="{A623D7B0-3084-4267-B5AD-1A78885EBBC4}" sibTransId="{3A6801F8-B9F5-4CEE-9CE0-DC036356F88D}"/>
    <dgm:cxn modelId="{492A7BEF-F6E5-47FF-B13B-55A2B7D31A02}" type="presOf" srcId="{F7F8DFCB-96A6-4D7F-9259-4B5E9D218752}" destId="{4052A168-5F40-44F1-B896-63FFAB5B97D9}" srcOrd="0" destOrd="0" presId="urn:microsoft.com/office/officeart/2005/8/layout/StepDownProcess#1"/>
    <dgm:cxn modelId="{2CF25FDC-A225-4CD4-A7A2-6CEC339D8BF4}" type="presParOf" srcId="{E8DA628C-B24A-4480-87A0-8B42EBA79FA1}" destId="{AB05BE72-CC01-4E8F-8172-21CDA4BE715B}" srcOrd="0" destOrd="0" presId="urn:microsoft.com/office/officeart/2005/8/layout/StepDownProcess#1"/>
    <dgm:cxn modelId="{E6A38544-209E-4D5A-BDC1-0D5BCAF702D5}" type="presParOf" srcId="{AB05BE72-CC01-4E8F-8172-21CDA4BE715B}" destId="{6B029733-94C9-4D50-BB96-96F0AAA987B2}" srcOrd="0" destOrd="0" presId="urn:microsoft.com/office/officeart/2005/8/layout/StepDownProcess#1"/>
    <dgm:cxn modelId="{02F15690-36FE-4978-9B94-96824F5ABC3D}" type="presParOf" srcId="{AB05BE72-CC01-4E8F-8172-21CDA4BE715B}" destId="{EF4B72EB-33CE-4285-86B3-838433A33AC4}" srcOrd="1" destOrd="0" presId="urn:microsoft.com/office/officeart/2005/8/layout/StepDownProcess#1"/>
    <dgm:cxn modelId="{1907A003-A3EB-4941-9C09-436675633748}" type="presParOf" srcId="{AB05BE72-CC01-4E8F-8172-21CDA4BE715B}" destId="{56A4B5F8-BDC0-4942-898B-03175ABD768D}" srcOrd="2" destOrd="0" presId="urn:microsoft.com/office/officeart/2005/8/layout/StepDownProcess#1"/>
    <dgm:cxn modelId="{4D4D826F-9076-4249-9A03-81CDC271E178}" type="presParOf" srcId="{E8DA628C-B24A-4480-87A0-8B42EBA79FA1}" destId="{CB7F04D0-FC8F-4905-8D1E-F252370B013C}" srcOrd="1" destOrd="0" presId="urn:microsoft.com/office/officeart/2005/8/layout/StepDownProcess#1"/>
    <dgm:cxn modelId="{B737FC99-9CC7-4A0D-BA6D-4B777C3D9343}" type="presParOf" srcId="{E8DA628C-B24A-4480-87A0-8B42EBA79FA1}" destId="{8E5025D1-60A8-4E0F-803C-A186A6158432}" srcOrd="2" destOrd="0" presId="urn:microsoft.com/office/officeart/2005/8/layout/StepDownProcess#1"/>
    <dgm:cxn modelId="{E377DAD9-E046-4930-B6CF-75902AE0807C}" type="presParOf" srcId="{8E5025D1-60A8-4E0F-803C-A186A6158432}" destId="{0BE497B6-7012-4AD6-8AD0-1137D7EFC196}" srcOrd="0" destOrd="0" presId="urn:microsoft.com/office/officeart/2005/8/layout/StepDownProcess#1"/>
    <dgm:cxn modelId="{313B796B-CE39-44F1-B63A-692D06B5A543}" type="presParOf" srcId="{8E5025D1-60A8-4E0F-803C-A186A6158432}" destId="{8A9A52BF-BFA0-4521-A29C-C41F6CA2E892}" srcOrd="1" destOrd="0" presId="urn:microsoft.com/office/officeart/2005/8/layout/StepDownProcess#1"/>
    <dgm:cxn modelId="{02DA5658-F587-49B7-9548-437D23146F53}" type="presParOf" srcId="{8E5025D1-60A8-4E0F-803C-A186A6158432}" destId="{57D76798-F7C2-46D4-8A17-DE8266C53C22}" srcOrd="2" destOrd="0" presId="urn:microsoft.com/office/officeart/2005/8/layout/StepDownProcess#1"/>
    <dgm:cxn modelId="{8F360FF3-FC3D-4407-AAB5-AC1FEA22DE16}" type="presParOf" srcId="{E8DA628C-B24A-4480-87A0-8B42EBA79FA1}" destId="{9621C571-1DA5-41D7-82F9-ED774FA471CD}" srcOrd="3" destOrd="0" presId="urn:microsoft.com/office/officeart/2005/8/layout/StepDownProcess#1"/>
    <dgm:cxn modelId="{2989D89D-23AF-47E0-B154-DEA5D12AFA77}" type="presParOf" srcId="{E8DA628C-B24A-4480-87A0-8B42EBA79FA1}" destId="{1B9D65B8-9459-4288-A050-4B246642EFC4}" srcOrd="4" destOrd="0" presId="urn:microsoft.com/office/officeart/2005/8/layout/StepDownProcess#1"/>
    <dgm:cxn modelId="{0C65D2D1-4C87-446D-816F-B0ADEB1F8013}" type="presParOf" srcId="{1B9D65B8-9459-4288-A050-4B246642EFC4}" destId="{4052A168-5F40-44F1-B896-63FFAB5B97D9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29733-94C9-4D50-BB96-96F0AAA987B2}">
      <dsp:nvSpPr>
        <dsp:cNvPr id="0" name=""/>
        <dsp:cNvSpPr/>
      </dsp:nvSpPr>
      <dsp:spPr bwMode="auto">
        <a:xfrm rot="5400000">
          <a:off x="1246074" y="945649"/>
          <a:ext cx="829042" cy="9438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72EB-33CE-4285-86B3-838433A33AC4}">
      <dsp:nvSpPr>
        <dsp:cNvPr id="0" name=""/>
        <dsp:cNvSpPr/>
      </dsp:nvSpPr>
      <dsp:spPr bwMode="auto">
        <a:xfrm>
          <a:off x="936971" y="0"/>
          <a:ext cx="1808136" cy="97688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kern="1200">
              <a:latin typeface="Tahoma"/>
              <a:ea typeface="Tahoma"/>
              <a:cs typeface="Tahoma"/>
            </a:rPr>
            <a:t>Должностное лицо органа местного самоуправления</a:t>
          </a:r>
        </a:p>
      </dsp:txBody>
      <dsp:txXfrm>
        <a:off x="936971" y="0"/>
        <a:ext cx="1808136" cy="976888"/>
      </dsp:txXfrm>
    </dsp:sp>
    <dsp:sp modelId="{56A4B5F8-BDC0-4942-898B-03175ABD768D}">
      <dsp:nvSpPr>
        <dsp:cNvPr id="0" name=""/>
        <dsp:cNvSpPr/>
      </dsp:nvSpPr>
      <dsp:spPr bwMode="auto">
        <a:xfrm>
          <a:off x="2364898" y="111550"/>
          <a:ext cx="1015040" cy="78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497B6-7012-4AD6-8AD0-1137D7EFC196}">
      <dsp:nvSpPr>
        <dsp:cNvPr id="0" name=""/>
        <dsp:cNvSpPr/>
      </dsp:nvSpPr>
      <dsp:spPr bwMode="auto">
        <a:xfrm rot="5400000">
          <a:off x="3679419" y="2040330"/>
          <a:ext cx="829042" cy="9438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A52BF-BFA0-4521-A29C-C41F6CA2E892}">
      <dsp:nvSpPr>
        <dsp:cNvPr id="0" name=""/>
        <dsp:cNvSpPr/>
      </dsp:nvSpPr>
      <dsp:spPr bwMode="auto">
        <a:xfrm>
          <a:off x="2219161" y="1094316"/>
          <a:ext cx="4132986" cy="97688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kern="1200">
              <a:latin typeface="Tahoma"/>
              <a:ea typeface="Tahoma"/>
              <a:cs typeface="Tahoma"/>
            </a:rPr>
            <a:t>Первый заместитель руководителя администрации – руководитель департамента организации управления и государственной гражданской службы администрации Губернатора НСО и Правительства НСО</a:t>
          </a:r>
        </a:p>
      </dsp:txBody>
      <dsp:txXfrm>
        <a:off x="2219161" y="1094316"/>
        <a:ext cx="4132986" cy="976888"/>
      </dsp:txXfrm>
    </dsp:sp>
    <dsp:sp modelId="{57D76798-F7C2-46D4-8A17-DE8266C53C22}">
      <dsp:nvSpPr>
        <dsp:cNvPr id="0" name=""/>
        <dsp:cNvSpPr/>
      </dsp:nvSpPr>
      <dsp:spPr bwMode="auto">
        <a:xfrm>
          <a:off x="4783444" y="1208918"/>
          <a:ext cx="1015040" cy="78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A168-5F40-44F1-B896-63FFAB5B97D9}">
      <dsp:nvSpPr>
        <dsp:cNvPr id="0" name=""/>
        <dsp:cNvSpPr/>
      </dsp:nvSpPr>
      <dsp:spPr bwMode="auto">
        <a:xfrm flipH="1">
          <a:off x="4679967" y="2231498"/>
          <a:ext cx="2235181" cy="97688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kern="1200">
              <a:latin typeface="Tahoma"/>
              <a:ea typeface="Tahoma"/>
              <a:cs typeface="Tahoma"/>
            </a:rPr>
            <a:t>Департамент кадров Правительства РФ</a:t>
          </a:r>
        </a:p>
      </dsp:txBody>
      <dsp:txXfrm>
        <a:off x="4679967" y="2231498"/>
        <a:ext cx="2235181" cy="97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 bwMode="auto"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Arvo"/>
              <a:ea typeface="Arvo"/>
              <a:cs typeface="Arvo"/>
            </a:endParaRPr>
          </a:p>
        </p:txBody>
      </p:sp>
      <p:grpSp>
        <p:nvGrpSpPr>
          <p:cNvPr id="11" name="Google Shape;11;p2"/>
          <p:cNvGrpSpPr/>
          <p:nvPr/>
        </p:nvGrpSpPr>
        <p:grpSpPr bwMode="auto"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 bwMode="auto"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 bwMode="auto"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 bwMode="auto"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 bwMode="auto"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 bwMode="auto"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 bwMode="auto"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 bwMode="auto"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 bwMode="auto"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 bwMode="auto"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 bwMode="auto">
          <a:xfrm>
            <a:off x="685800" y="1090750"/>
            <a:ext cx="5367899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 bwMode="auto"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 bwMode="auto"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 bwMode="auto"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 bwMode="auto"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 bwMode="auto"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 bwMode="auto">
          <a:xfrm>
            <a:off x="814275" y="1327349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 bwMode="auto"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 bwMode="auto"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 bwMode="auto"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 bwMode="auto"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 bwMode="auto"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 bwMode="auto"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 bwMode="auto"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 bwMode="auto"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 bwMode="auto"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 bwMode="auto"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 bwMode="auto"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>
                  <a:latin typeface="Arvo"/>
                  <a:ea typeface="Arvo"/>
                  <a:cs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 bwMode="auto"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 bwMode="auto"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 bwMode="auto"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14275" y="1327349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gossluzhba.gov.ru/reestr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 bwMode="auto">
          <a:xfrm>
            <a:off x="762000" y="1172817"/>
            <a:ext cx="5417595" cy="1928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br>
              <a:rPr lang="en-US" sz="2000" dirty="0">
                <a:latin typeface="Tahoma"/>
                <a:ea typeface="Tahoma"/>
                <a:cs typeface="Tahoma"/>
              </a:rPr>
            </a:br>
            <a:br>
              <a:rPr lang="en-US" sz="2000" dirty="0">
                <a:latin typeface="Tahoma"/>
                <a:ea typeface="Tahoma"/>
                <a:cs typeface="Tahoma"/>
              </a:rPr>
            </a:br>
            <a:br>
              <a:rPr lang="en-US" sz="2000" dirty="0">
                <a:latin typeface="Tahoma"/>
                <a:ea typeface="Tahoma"/>
                <a:cs typeface="Tahoma"/>
              </a:rPr>
            </a:br>
            <a:r>
              <a:rPr lang="ru-RU" sz="1800" dirty="0">
                <a:latin typeface="Tahoma"/>
                <a:ea typeface="Tahoma"/>
                <a:cs typeface="Tahoma"/>
              </a:rPr>
              <a:t>Формы и порядок привлечения к ответственности должностных лиц. </a:t>
            </a:r>
            <a:br>
              <a:rPr lang="ru-RU" sz="1800" dirty="0">
                <a:latin typeface="Tahoma"/>
                <a:ea typeface="Tahoma"/>
                <a:cs typeface="Tahoma"/>
              </a:rPr>
            </a:br>
            <a:r>
              <a:rPr lang="ru-RU" sz="1800" dirty="0">
                <a:latin typeface="Tahoma"/>
                <a:ea typeface="Tahoma"/>
                <a:cs typeface="Tahoma"/>
              </a:rPr>
              <a:t>Реестр лиц, уволенных в связи с утратой доверия. </a:t>
            </a:r>
            <a:br>
              <a:rPr lang="en-US" sz="1800" dirty="0">
                <a:latin typeface="Tahoma"/>
                <a:ea typeface="Tahoma"/>
                <a:cs typeface="Tahoma"/>
              </a:rPr>
            </a:br>
            <a:br>
              <a:rPr lang="en-US" sz="1800" dirty="0">
                <a:latin typeface="Tahoma"/>
                <a:ea typeface="Tahoma"/>
                <a:cs typeface="Tahoma"/>
              </a:rPr>
            </a:br>
            <a:br>
              <a:rPr lang="ru-RU" sz="1800" dirty="0">
                <a:latin typeface="Tahoma"/>
                <a:ea typeface="Tahoma"/>
                <a:cs typeface="Tahoma"/>
              </a:rPr>
            </a:br>
            <a:br>
              <a:rPr lang="ru-RU" sz="1400" b="0" i="1" dirty="0">
                <a:latin typeface="Tahoma"/>
                <a:ea typeface="Tahoma"/>
                <a:cs typeface="Tahoma"/>
              </a:rPr>
            </a:br>
            <a:endParaRPr sz="1800" b="0" i="1" dirty="0">
              <a:latin typeface="Tahoma"/>
              <a:ea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503775" y="428158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1800" i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44976" y="3101008"/>
            <a:ext cx="1060796" cy="1060796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2343" y="133218"/>
            <a:ext cx="669524" cy="82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9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273286" y="438081"/>
            <a:ext cx="525448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defRPr/>
            </a:pPr>
            <a:r>
              <a:rPr lang="ru-RU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Реестр размещается в виде списка в открытом доступе на официальном сайте единой системы по адресу: </a:t>
            </a:r>
            <a:r>
              <a:rPr lang="ru-RU" b="1" i="1" u="sng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  <a:hlinkClick r:id="rId2" tooltip="http://gossluzhba.gov.ru/reestr"/>
              </a:rPr>
              <a:t>http://gossluzhba.gov.ru/reestr</a:t>
            </a:r>
            <a:r>
              <a:rPr lang="ru-RU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100" i="1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8296" y="1837929"/>
            <a:ext cx="8528930" cy="1746783"/>
          </a:xfrm>
          <a:prstGeom prst="rect">
            <a:avLst/>
          </a:prstGeom>
          <a:ln>
            <a:solidFill>
              <a:schemeClr val="accent1">
                <a:shade val="80000"/>
                <a:hueOff val="0"/>
                <a:satOff val="0"/>
                <a:lumOff val="0"/>
              </a:schemeClr>
            </a:solidFill>
          </a:ln>
        </p:spPr>
      </p:pic>
      <p:grpSp>
        <p:nvGrpSpPr>
          <p:cNvPr id="10" name="Google Shape;752;p37"/>
          <p:cNvGrpSpPr/>
          <p:nvPr/>
        </p:nvGrpSpPr>
        <p:grpSpPr bwMode="auto">
          <a:xfrm>
            <a:off x="2179984" y="399319"/>
            <a:ext cx="901147" cy="861392"/>
            <a:chOff x="5941025" y="3634399"/>
            <a:chExt cx="467650" cy="467650"/>
          </a:xfrm>
          <a:solidFill>
            <a:schemeClr val="tx2">
              <a:lumMod val="90000"/>
            </a:schemeClr>
          </a:solidFill>
        </p:grpSpPr>
        <p:sp>
          <p:nvSpPr>
            <p:cNvPr id="11" name="Google Shape;753;p37"/>
            <p:cNvSpPr/>
            <p:nvPr/>
          </p:nvSpPr>
          <p:spPr bwMode="auto">
            <a:xfrm>
              <a:off x="5941025" y="3634399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754;p37"/>
            <p:cNvSpPr/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755;p37"/>
            <p:cNvSpPr/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756;p37"/>
            <p:cNvSpPr/>
            <p:nvPr/>
          </p:nvSpPr>
          <p:spPr bwMode="auto">
            <a:xfrm>
              <a:off x="6128575" y="3695900"/>
              <a:ext cx="86474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757;p37"/>
            <p:cNvSpPr/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758;p37"/>
            <p:cNvSpPr/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grp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 bwMode="auto">
          <a:xfrm>
            <a:off x="762000" y="1172817"/>
            <a:ext cx="5417595" cy="1928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br>
              <a:rPr lang="en-US" sz="2000">
                <a:latin typeface="Tahoma"/>
                <a:ea typeface="Tahoma"/>
                <a:cs typeface="Tahoma"/>
              </a:rPr>
            </a:br>
            <a:br>
              <a:rPr lang="en-US" sz="2000">
                <a:latin typeface="Tahoma"/>
                <a:ea typeface="Tahoma"/>
                <a:cs typeface="Tahoma"/>
              </a:rPr>
            </a:br>
            <a:br>
              <a:rPr lang="en-US" sz="2000">
                <a:latin typeface="Tahoma"/>
                <a:ea typeface="Tahoma"/>
                <a:cs typeface="Tahoma"/>
              </a:rPr>
            </a:br>
            <a:endParaRPr sz="1800" b="0" i="1">
              <a:latin typeface="Tahoma"/>
              <a:ea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11846" y="3010667"/>
            <a:ext cx="1060796" cy="1060796"/>
          </a:xfrm>
          <a:prstGeom prst="rect">
            <a:avLst/>
          </a:prstGeom>
        </p:spPr>
      </p:pic>
      <p:pic>
        <p:nvPicPr>
          <p:cNvPr id="5" name="Рисунок 4" descr="C:\Users\valvl\Downloads\QR-Code (7).png"/>
          <p:cNvPicPr/>
          <p:nvPr/>
        </p:nvPicPr>
        <p:blipFill>
          <a:blip r:embed="rId3"/>
          <a:stretch/>
        </p:blipFill>
        <p:spPr bwMode="auto">
          <a:xfrm>
            <a:off x="3260271" y="3010667"/>
            <a:ext cx="834414" cy="804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013791" y="1360136"/>
            <a:ext cx="5327374" cy="122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Отдел по профилактике коррупционных и иных правонарушений</a:t>
            </a:r>
            <a:endParaRPr/>
          </a:p>
          <a:p>
            <a:pPr algn="ctr">
              <a:lnSpc>
                <a:spcPct val="107000"/>
              </a:lnSpc>
              <a:defRPr/>
            </a:pPr>
            <a:r>
              <a:rPr lang="ru-RU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администрации Губернатора Новосибирской области и Правительства Новосибирской области</a:t>
            </a:r>
            <a:endParaRPr/>
          </a:p>
          <a:p>
            <a:pPr>
              <a:defRPr/>
            </a:pPr>
            <a:endParaRPr lang="ru-RU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19574" y="2537850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https://nso.ru/page/44911</a:t>
            </a:r>
            <a:endParaRPr/>
          </a:p>
          <a:p>
            <a:pPr>
              <a:defRPr/>
            </a:pPr>
            <a:endParaRPr lang="ru-RU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5362" y="135401"/>
            <a:ext cx="669524" cy="82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35702"/>
            <a:ext cx="9105400" cy="1986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 bwMode="auto">
          <a:xfrm>
            <a:off x="512771" y="36950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>
                <a:latin typeface="Tahoma"/>
                <a:ea typeface="Tahoma"/>
                <a:cs typeface="Tahoma"/>
              </a:rPr>
              <a:t>Привлечение к ответственности муниципальных служащих</a:t>
            </a:r>
            <a:endParaRPr>
              <a:latin typeface="Tahoma"/>
              <a:ea typeface="Tahoma"/>
              <a:cs typeface="Tahoma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1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569" y="369502"/>
            <a:ext cx="700147" cy="700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4" y="1135702"/>
            <a:ext cx="7543799" cy="3950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702"/>
            <a:ext cx="9132600" cy="225572"/>
          </a:xfrm>
          <a:prstGeom prst="rect">
            <a:avLst/>
          </a:prstGeom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 bwMode="auto">
          <a:xfrm>
            <a:off x="512771" y="36950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>
                <a:latin typeface="Tahoma"/>
                <a:ea typeface="Tahoma"/>
                <a:cs typeface="Tahoma"/>
              </a:rPr>
              <a:t>Привлечение к ответственности муниципальных служащих</a:t>
            </a:r>
            <a:endParaRPr>
              <a:latin typeface="Tahoma"/>
              <a:ea typeface="Tahoma"/>
              <a:cs typeface="Tahoma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2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2943" y="369502"/>
            <a:ext cx="700147" cy="700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52" y="1201755"/>
            <a:ext cx="7451885" cy="3891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188"/>
            <a:ext cx="9132600" cy="225572"/>
          </a:xfrm>
          <a:prstGeom prst="rect">
            <a:avLst/>
          </a:prstGeom>
        </p:spPr>
      </p:pic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1800">
                <a:latin typeface="Tahoma"/>
                <a:ea typeface="Tahoma"/>
                <a:cs typeface="Tahoma"/>
              </a:rPr>
              <a:t>Привлечение к ответственности лиц, замещающих муниципальные должности</a:t>
            </a:r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3</a:t>
            </a:r>
            <a:endParaRPr/>
          </a:p>
        </p:txBody>
      </p:sp>
      <p:pic>
        <p:nvPicPr>
          <p:cNvPr id="11" name="Picture 8" descr="https://w7.pngwing.com/pngs/627/838/png-transparent-business-partnership-meeting-infographic-business-team-business-woman-furniture-company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987" y="497774"/>
            <a:ext cx="869621" cy="5558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75" y="1228276"/>
            <a:ext cx="7003774" cy="3860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187"/>
            <a:ext cx="9132600" cy="298306"/>
          </a:xfrm>
          <a:prstGeom prst="rect">
            <a:avLst/>
          </a:prstGeom>
        </p:spPr>
      </p:pic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1800" dirty="0">
                <a:latin typeface="Tahoma"/>
                <a:ea typeface="Tahoma"/>
                <a:cs typeface="Tahoma"/>
              </a:rPr>
              <a:t>Привлечение к ответственности лиц, замещающих муниципальные должности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4</a:t>
            </a:r>
            <a:endParaRPr/>
          </a:p>
        </p:txBody>
      </p:sp>
      <p:pic>
        <p:nvPicPr>
          <p:cNvPr id="10" name="Picture 8" descr="https://w7.pngwing.com/pngs/627/838/png-transparent-business-partnership-meeting-infographic-business-team-business-woman-furniture-company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987" y="497774"/>
            <a:ext cx="869621" cy="55580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75" y="1158774"/>
            <a:ext cx="7072088" cy="3936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160"/>
            <a:ext cx="9132600" cy="298730"/>
          </a:xfrm>
          <a:prstGeom prst="rect">
            <a:avLst/>
          </a:prstGeom>
        </p:spPr>
      </p:pic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 bwMode="auto">
          <a:xfrm>
            <a:off x="776915" y="538325"/>
            <a:ext cx="583169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1600">
                <a:latin typeface="Tahoma"/>
                <a:ea typeface="Tahoma"/>
                <a:cs typeface="Tahoma"/>
              </a:rPr>
              <a:t>Порядок привлечения к ответственности руководителей муниципальных учреждений (предприятий)</a:t>
            </a:r>
            <a:br>
              <a:rPr lang="ru-RU" sz="1800"/>
            </a:br>
            <a:endParaRPr sz="180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5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550" y="538325"/>
            <a:ext cx="539783" cy="5397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02" y="1270399"/>
            <a:ext cx="6049618" cy="3873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524257" y="1525289"/>
            <a:ext cx="2187485" cy="2006491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 bwMode="auto">
          <a:xfrm>
            <a:off x="836024" y="51111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>
                <a:latin typeface="Tahoma"/>
                <a:ea typeface="Tahoma"/>
                <a:cs typeface="Tahoma"/>
              </a:rPr>
              <a:t>Реестр лиц, уволенных в связи с утратой доверия</a:t>
            </a:r>
            <a:br>
              <a:rPr lang="ru-RU">
                <a:latin typeface="Tahoma"/>
                <a:ea typeface="Tahoma"/>
                <a:cs typeface="Tahoma"/>
              </a:rPr>
            </a:br>
            <a:endParaRPr>
              <a:latin typeface="Tahoma"/>
              <a:ea typeface="Tahoma"/>
              <a:cs typeface="Tahoma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6</a:t>
            </a: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8194" y="510311"/>
            <a:ext cx="694475" cy="554898"/>
          </a:xfrm>
          <a:prstGeom prst="rect">
            <a:avLst/>
          </a:prstGeom>
        </p:spPr>
      </p:pic>
      <p:graphicFrame>
        <p:nvGraphicFramePr>
          <p:cNvPr id="8" name="Схема 7"/>
          <p:cNvGraphicFramePr>
            <a:graphicFrameLocks/>
          </p:cNvGraphicFramePr>
          <p:nvPr/>
        </p:nvGraphicFramePr>
        <p:xfrm>
          <a:off x="-414337" y="1585913"/>
          <a:ext cx="6915149" cy="320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42887" y="3486810"/>
            <a:ext cx="1678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10 рабочих дней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22319" y="4517301"/>
            <a:ext cx="148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5 рабочих дней</a:t>
            </a:r>
          </a:p>
        </p:txBody>
      </p:sp>
      <p:sp>
        <p:nvSpPr>
          <p:cNvPr id="47" name="Скругленный прямоугольник 4"/>
          <p:cNvSpPr txBox="1"/>
          <p:nvPr/>
        </p:nvSpPr>
        <p:spPr bwMode="auto">
          <a:xfrm>
            <a:off x="6855690" y="2882313"/>
            <a:ext cx="2139789" cy="881496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Tahoma"/>
              <a:ea typeface="Tahoma"/>
              <a:cs typeface="Tahoma"/>
            </a:endParaRPr>
          </a:p>
        </p:txBody>
      </p:sp>
      <p:sp>
        <p:nvSpPr>
          <p:cNvPr id="48" name="Стрелка углом вверх 47"/>
          <p:cNvSpPr/>
          <p:nvPr/>
        </p:nvSpPr>
        <p:spPr bwMode="auto">
          <a:xfrm>
            <a:off x="6524257" y="3626239"/>
            <a:ext cx="829042" cy="94383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 bwMode="auto">
          <a:xfrm>
            <a:off x="6698147" y="1576671"/>
            <a:ext cx="183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РЕЕСТР ЛИЦ, УВОЛЕННЫХ В СВЯЗИ С УТРАТОЙ ДОВЕРИЯ </a:t>
            </a:r>
          </a:p>
          <a:p>
            <a:pPr algn="ctr">
              <a:defRPr/>
            </a:pPr>
            <a:endParaRPr lang="ru-RU" sz="1200">
              <a:solidFill>
                <a:schemeClr val="accent1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ru-RU" sz="1200" i="1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(порядок утвержден постановлением Правительства Российской Федерации от 05.03.2018 № 228)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7231142" y="3959656"/>
            <a:ext cx="163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10 рабочих дней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 bwMode="auto">
          <a:xfrm>
            <a:off x="1373990" y="423684"/>
            <a:ext cx="6125883" cy="1383116"/>
            <a:chOff x="185742" y="1287960"/>
            <a:chExt cx="8044528" cy="2067200"/>
          </a:xfrm>
        </p:grpSpPr>
        <p:sp>
          <p:nvSpPr>
            <p:cNvPr id="377" name="Google Shape;377;p25"/>
            <p:cNvSpPr/>
            <p:nvPr/>
          </p:nvSpPr>
          <p:spPr bwMode="auto"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 bwMode="auto"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 bwMode="auto"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 bwMode="auto">
            <a:xfrm flipH="1">
              <a:off x="185742" y="1697032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 bwMode="auto"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</p:grp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7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015210" y="7318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Перечень сведений о лице, которое было уволено (чьи полномочия были прекращены), необходимый для направления</a:t>
            </a:r>
            <a:endParaRPr/>
          </a:p>
          <a:p>
            <a:pPr algn="ctr">
              <a:defRPr/>
            </a:pPr>
            <a:endParaRPr lang="ru-RU" sz="1100" i="1">
              <a:solidFill>
                <a:srgbClr val="002060"/>
              </a:solidFill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ru-RU" sz="1100" i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(рекомендуется оформлять в форме таблицы)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28216" y="1622842"/>
            <a:ext cx="6767811" cy="2527139"/>
          </a:xfrm>
          <a:prstGeom prst="rect">
            <a:avLst/>
          </a:prstGeom>
        </p:spPr>
      </p:pic>
      <p:grpSp>
        <p:nvGrpSpPr>
          <p:cNvPr id="13" name="Google Shape;401;p26"/>
          <p:cNvGrpSpPr/>
          <p:nvPr/>
        </p:nvGrpSpPr>
        <p:grpSpPr bwMode="auto">
          <a:xfrm>
            <a:off x="886575" y="3375371"/>
            <a:ext cx="4501313" cy="1105912"/>
            <a:chOff x="-1535283" y="1287960"/>
            <a:chExt cx="11486579" cy="2067200"/>
          </a:xfrm>
        </p:grpSpPr>
        <p:sp>
          <p:nvSpPr>
            <p:cNvPr id="14" name="Google Shape;402;p26"/>
            <p:cNvSpPr/>
            <p:nvPr/>
          </p:nvSpPr>
          <p:spPr bwMode="auto"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15" name="Google Shape;403;p26"/>
            <p:cNvSpPr/>
            <p:nvPr/>
          </p:nvSpPr>
          <p:spPr bwMode="auto"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16" name="Google Shape;404;p26"/>
            <p:cNvSpPr/>
            <p:nvPr/>
          </p:nvSpPr>
          <p:spPr bwMode="auto"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17" name="Google Shape;405;p26"/>
            <p:cNvSpPr/>
            <p:nvPr/>
          </p:nvSpPr>
          <p:spPr bwMode="auto"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  <p:sp>
          <p:nvSpPr>
            <p:cNvPr id="18" name="Google Shape;406;p26"/>
            <p:cNvSpPr/>
            <p:nvPr/>
          </p:nvSpPr>
          <p:spPr bwMode="auto"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Arvo"/>
                <a:ea typeface="Arvo"/>
                <a:cs typeface="Arvo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 bwMode="auto">
          <a:xfrm>
            <a:off x="1035903" y="3623879"/>
            <a:ext cx="4105134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Одновременно направляется заверенная кадровой службой копия акта об увольнении (о прекращении полномочий)</a:t>
            </a:r>
          </a:p>
        </p:txBody>
      </p:sp>
      <p:grpSp>
        <p:nvGrpSpPr>
          <p:cNvPr id="20" name="Google Shape;536;p37"/>
          <p:cNvGrpSpPr/>
          <p:nvPr/>
        </p:nvGrpSpPr>
        <p:grpSpPr bwMode="auto">
          <a:xfrm>
            <a:off x="1851644" y="1115242"/>
            <a:ext cx="350920" cy="328514"/>
            <a:chOff x="590250" y="244200"/>
            <a:chExt cx="407975" cy="532175"/>
          </a:xfrm>
        </p:grpSpPr>
        <p:sp>
          <p:nvSpPr>
            <p:cNvPr id="21" name="Google Shape;537;p37"/>
            <p:cNvSpPr/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538;p37"/>
            <p:cNvSpPr/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539;p37"/>
            <p:cNvSpPr/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" name="Google Shape;540;p37"/>
            <p:cNvSpPr/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" name="Google Shape;541;p37"/>
            <p:cNvSpPr/>
            <p:nvPr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542;p37"/>
            <p:cNvSpPr/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" name="Google Shape;543;p37"/>
            <p:cNvSpPr/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" name="Google Shape;544;p37"/>
            <p:cNvSpPr/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" name="Google Shape;545;p37"/>
            <p:cNvSpPr/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" name="Google Shape;546;p37"/>
            <p:cNvSpPr/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" name="Google Shape;547;p37"/>
            <p:cNvSpPr/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" name="Google Shape;548;p37"/>
            <p:cNvSpPr/>
            <p:nvPr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" name="Google Shape;549;p37"/>
            <p:cNvSpPr/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" name="Google Shape;550;p37"/>
            <p:cNvSpPr/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35" name="Picture 8" descr="https://cdn-icons-png.flaticon.com/512/6829/6829973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69040" y="977325"/>
            <a:ext cx="498342" cy="49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 bwMode="auto"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ru-RU">
                <a:latin typeface="Tahoma"/>
                <a:ea typeface="Tahoma"/>
                <a:cs typeface="Tahoma"/>
              </a:rPr>
              <a:t>Исключение сведений из Реестра</a:t>
            </a:r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body" idx="1"/>
          </p:nvPr>
        </p:nvSpPr>
        <p:spPr bwMode="auto">
          <a:xfrm>
            <a:off x="1149838" y="1386985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ctr">
              <a:buNone/>
              <a:defRPr/>
            </a:pPr>
            <a:r>
              <a:rPr lang="ru-RU" sz="1200" b="1" dirty="0">
                <a:latin typeface="Tahoma"/>
                <a:ea typeface="Tahoma"/>
                <a:cs typeface="Tahoma"/>
              </a:rPr>
              <a:t>Возможно в случаях:</a:t>
            </a:r>
            <a:endParaRPr dirty="0"/>
          </a:p>
          <a:p>
            <a:pPr algn="ctr">
              <a:defRPr/>
            </a:pPr>
            <a:r>
              <a:rPr lang="ru-RU" sz="1200" dirty="0">
                <a:latin typeface="Tahoma"/>
                <a:ea typeface="Tahoma"/>
                <a:cs typeface="Tahoma"/>
              </a:rPr>
              <a:t>а)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отмены акта</a:t>
            </a:r>
            <a:r>
              <a:rPr lang="ru-RU" sz="120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об увольнении </a:t>
            </a:r>
            <a:r>
              <a:rPr lang="ru-RU" sz="1200" dirty="0">
                <a:latin typeface="Tahoma"/>
                <a:ea typeface="Tahoma"/>
                <a:cs typeface="Tahoma"/>
              </a:rPr>
              <a:t>(о прекращении полномочий) в связи с утратой доверия за совершение коррупционного правонарушения;</a:t>
            </a:r>
            <a:endParaRPr dirty="0"/>
          </a:p>
          <a:p>
            <a:pPr algn="ctr">
              <a:defRPr/>
            </a:pPr>
            <a:r>
              <a:rPr lang="ru-RU" sz="1200" dirty="0">
                <a:latin typeface="Tahoma"/>
                <a:ea typeface="Tahoma"/>
                <a:cs typeface="Tahoma"/>
              </a:rPr>
              <a:t>б)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вступлении</a:t>
            </a:r>
            <a:r>
              <a:rPr lang="ru-RU" sz="1200" dirty="0">
                <a:latin typeface="Tahoma"/>
                <a:ea typeface="Tahoma"/>
                <a:cs typeface="Tahoma"/>
              </a:rPr>
              <a:t> в установленном порядке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в законную силу решения суда об отмене акта </a:t>
            </a:r>
            <a:r>
              <a:rPr lang="ru-RU" sz="1200" dirty="0">
                <a:latin typeface="Tahoma"/>
                <a:ea typeface="Tahoma"/>
                <a:cs typeface="Tahoma"/>
              </a:rPr>
              <a:t>или решения суда об увольнении (о прекращении полномочий) в связи с утратой доверия за совершение коррупционного правонарушения;</a:t>
            </a:r>
            <a:endParaRPr dirty="0"/>
          </a:p>
          <a:p>
            <a:pPr algn="ctr">
              <a:defRPr/>
            </a:pPr>
            <a:r>
              <a:rPr lang="ru-RU" sz="1200" dirty="0">
                <a:latin typeface="Tahoma"/>
                <a:ea typeface="Tahoma"/>
                <a:cs typeface="Tahoma"/>
              </a:rPr>
              <a:t>в)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истечении 5 лет </a:t>
            </a:r>
            <a:r>
              <a:rPr lang="ru-RU" sz="1200" dirty="0">
                <a:latin typeface="Tahoma"/>
                <a:ea typeface="Tahoma"/>
                <a:cs typeface="Tahoma"/>
              </a:rPr>
              <a:t>со дня принятия акта или решения суда об увольнении </a:t>
            </a:r>
          </a:p>
          <a:p>
            <a:pPr marL="76200" indent="0" algn="ctr">
              <a:buNone/>
              <a:defRPr/>
            </a:pPr>
            <a:r>
              <a:rPr lang="ru-RU" sz="1200" dirty="0">
                <a:latin typeface="Tahoma"/>
                <a:ea typeface="Tahoma"/>
                <a:cs typeface="Tahoma"/>
              </a:rPr>
              <a:t>(о прекращении полномочий) в связи с утратой доверия за совершение коррупционного правонарушения;</a:t>
            </a:r>
            <a:endParaRPr dirty="0"/>
          </a:p>
          <a:p>
            <a:pPr algn="ctr">
              <a:defRPr/>
            </a:pPr>
            <a:r>
              <a:rPr lang="ru-RU" sz="1200" dirty="0">
                <a:latin typeface="Tahoma"/>
                <a:ea typeface="Tahoma"/>
                <a:cs typeface="Tahoma"/>
              </a:rPr>
              <a:t>г) </a:t>
            </a:r>
            <a:r>
              <a:rPr lang="ru-RU" sz="1200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смерти лица</a:t>
            </a:r>
            <a:r>
              <a:rPr lang="ru-RU" sz="1200" dirty="0">
                <a:latin typeface="Tahoma"/>
                <a:ea typeface="Tahoma"/>
                <a:cs typeface="Tahoma"/>
              </a:rPr>
              <a:t>, которое было уволено (чьи полномочия были прекращены) в связи с утратой доверия за совершение коррупционного правонарушения.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dirty="0">
              <a:solidFill>
                <a:srgbClr val="FF9800"/>
              </a:solidFill>
            </a:endParaRPr>
          </a:p>
        </p:txBody>
      </p:sp>
      <p:sp>
        <p:nvSpPr>
          <p:cNvPr id="522" name="Google Shape;522;p36"/>
          <p:cNvSpPr txBox="1"/>
          <p:nvPr/>
        </p:nvSpPr>
        <p:spPr bwMode="auto">
          <a:xfrm>
            <a:off x="814275" y="4171650"/>
            <a:ext cx="613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000" i="1">
              <a:solidFill>
                <a:srgbClr val="3F5378"/>
              </a:solidFill>
              <a:latin typeface="Roboto Condensed"/>
              <a:ea typeface="Roboto Condensed"/>
              <a:cs typeface="Roboto Condensed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i="1">
              <a:solidFill>
                <a:srgbClr val="3F5378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523" name="Google Shape;523;p36"/>
          <p:cNvSpPr txBox="1">
            <a:spLocks noGrp="1"/>
          </p:cNvSpPr>
          <p:nvPr>
            <p:ph type="sldNum" idx="12"/>
          </p:nvPr>
        </p:nvSpPr>
        <p:spPr bwMode="auto"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8</a:t>
            </a:r>
            <a:endParaRPr/>
          </a:p>
        </p:txBody>
      </p:sp>
      <p:pic>
        <p:nvPicPr>
          <p:cNvPr id="13" name="Picture 6" descr="https://cdn-icons-png.flaticon.com/512/2702/270215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94846" y="476380"/>
            <a:ext cx="619429" cy="598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315</Words>
  <Application>Microsoft Office PowerPoint</Application>
  <DocSecurity>0</DocSecurity>
  <PresentationFormat>Экран (16:9)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Arvo</vt:lpstr>
      <vt:lpstr>Calibri</vt:lpstr>
      <vt:lpstr>Roboto Condensed</vt:lpstr>
      <vt:lpstr>Roboto Condensed Light</vt:lpstr>
      <vt:lpstr>Tahoma</vt:lpstr>
      <vt:lpstr>Times New Roman</vt:lpstr>
      <vt:lpstr>Salerio template</vt:lpstr>
      <vt:lpstr>   Формы и порядок привлечения к ответственности должностных лиц.  Реестр лиц, уволенных в связи с утратой доверия.     </vt:lpstr>
      <vt:lpstr>Привлечение к ответственности муниципальных служащих</vt:lpstr>
      <vt:lpstr>Привлечение к ответственности муниципальных служащих</vt:lpstr>
      <vt:lpstr>Привлечение к ответственности лиц, замещающих муниципальные должности</vt:lpstr>
      <vt:lpstr>Привлечение к ответственности лиц, замещающих муниципальные должности</vt:lpstr>
      <vt:lpstr>Порядок привлечения к ответственности руководителей муниципальных учреждений (предприятий) </vt:lpstr>
      <vt:lpstr>Реестр лиц, уволенных в связи с утратой доверия </vt:lpstr>
      <vt:lpstr>Презентация PowerPoint</vt:lpstr>
      <vt:lpstr>Исключение сведений из Реестра</vt:lpstr>
      <vt:lpstr>Презентация PowerPoint</vt:lpstr>
      <vt:lpstr>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порядок привлечения к ответственности должностных лиц. Реестр лиц, уволенных в связи с утратой доверия.    Сычева Виталина Игоревна, советник отдела по профилактике коррупционных и иных правонарушений администрации Губернатора Новосибирской области и Правительства Новосибирской области, тел. 238-66-98, e-mail: govi@nso.ru</dc:title>
  <dc:subject/>
  <dc:creator>Сычева Виталина Игоревна</dc:creator>
  <cp:keywords/>
  <dc:description/>
  <cp:lastModifiedBy>Маркова Ольга Викторовна</cp:lastModifiedBy>
  <cp:revision>36</cp:revision>
  <cp:lastPrinted>2024-02-06T09:47:41Z</cp:lastPrinted>
  <dcterms:modified xsi:type="dcterms:W3CDTF">2024-02-06T09:49:46Z</dcterms:modified>
  <cp:category/>
  <dc:identifier/>
  <cp:contentStatus/>
  <dc:language/>
  <cp:version/>
</cp:coreProperties>
</file>