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22" autoAdjust="0"/>
  </p:normalViewPr>
  <p:slideViewPr>
    <p:cSldViewPr snapToGrid="0">
      <p:cViewPr>
        <p:scale>
          <a:sx n="80" d="100"/>
          <a:sy n="80" d="100"/>
        </p:scale>
        <p:origin x="2098" y="-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9805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5" y="3"/>
            <a:ext cx="2971800" cy="49805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AC6DBF7-7606-4844-B223-8BDC75D5C3F0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77195"/>
            <a:ext cx="548640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71800" cy="49805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5" y="9428585"/>
            <a:ext cx="2971800" cy="49805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E23FAFB2-8CB9-46AA-92EF-AE3E3E8EC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951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FAFB2-8CB9-46AA-92EF-AE3E3E8EC7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606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4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96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08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1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4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63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64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14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71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3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10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86167-2FC2-4C91-8650-2BE03F7EC564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17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ossluzhba.gov.ru/anticorruption/spravki_bk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sv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hyperlink" Target="https://lk.rosreestr.ru/eservices/real-estate-objects-onlin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91717" y="900735"/>
            <a:ext cx="6629190" cy="110434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Декларационная кампания в 2024 году проводится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по 27 апреля 2024 года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Декларант может представить  уточненные сведения </a:t>
            </a:r>
            <a:r>
              <a:rPr lang="ru-RU" sz="10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течение ОДНОГО месяца</a:t>
            </a: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после 30 апреля 2024 года. Представление уточненных сведений предусматривает представление только справки о доходах, расходах, об имуществе и обязательствах имущественного характера, </a:t>
            </a:r>
            <a:r>
              <a:rPr lang="ru-RU" sz="10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которой не отражены или не полностью отражены какие-либо сведения либо имеются ошибки (которые уточняются)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9069" y="52011"/>
            <a:ext cx="5822200" cy="865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своевременном и в полном объеме исполнить обязанность по представлению сведений о доходах, расхода</a:t>
            </a: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х, об имуществе и обязательствах имущественного характера за отчетный 2023 год</a:t>
            </a:r>
            <a:endParaRPr lang="ru-RU" sz="1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" name="Google Shape;23636;p72"/>
          <p:cNvGrpSpPr/>
          <p:nvPr/>
        </p:nvGrpSpPr>
        <p:grpSpPr>
          <a:xfrm>
            <a:off x="235312" y="531673"/>
            <a:ext cx="478945" cy="474743"/>
            <a:chOff x="0" y="0"/>
            <a:chExt cx="386015" cy="384495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" name="Google Shape;23637;p72"/>
            <p:cNvSpPr/>
            <p:nvPr/>
          </p:nvSpPr>
          <p:spPr>
            <a:xfrm>
              <a:off x="189980" y="189980"/>
              <a:ext cx="60190" cy="60190"/>
            </a:xfrm>
            <a:custGeom>
              <a:avLst/>
              <a:gdLst/>
              <a:ahLst/>
              <a:cxnLst/>
              <a:rect l="l" t="t" r="r" b="b"/>
              <a:pathLst>
                <a:path w="2296" h="2296" extrusionOk="0">
                  <a:moveTo>
                    <a:pt x="592" y="0"/>
                  </a:moveTo>
                  <a:lnTo>
                    <a:pt x="0" y="592"/>
                  </a:lnTo>
                  <a:lnTo>
                    <a:pt x="1704" y="2295"/>
                  </a:lnTo>
                  <a:lnTo>
                    <a:pt x="2295" y="1703"/>
                  </a:lnTo>
                  <a:lnTo>
                    <a:pt x="592" y="0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8" name="Google Shape;23638;p72"/>
            <p:cNvSpPr/>
            <p:nvPr/>
          </p:nvSpPr>
          <p:spPr>
            <a:xfrm>
              <a:off x="0" y="0"/>
              <a:ext cx="247889" cy="247889"/>
            </a:xfrm>
            <a:custGeom>
              <a:avLst/>
              <a:gdLst/>
              <a:ahLst/>
              <a:cxnLst/>
              <a:rect l="l" t="t" r="r" b="b"/>
              <a:pathLst>
                <a:path w="9456" h="9456" extrusionOk="0">
                  <a:moveTo>
                    <a:pt x="4721" y="1"/>
                  </a:moveTo>
                  <a:cubicBezTo>
                    <a:pt x="2108" y="1"/>
                    <a:pt x="1" y="2108"/>
                    <a:pt x="1" y="4721"/>
                  </a:cubicBezTo>
                  <a:cubicBezTo>
                    <a:pt x="1" y="7334"/>
                    <a:pt x="2108" y="9456"/>
                    <a:pt x="4721" y="9456"/>
                  </a:cubicBezTo>
                  <a:cubicBezTo>
                    <a:pt x="7334" y="9456"/>
                    <a:pt x="9456" y="7334"/>
                    <a:pt x="9456" y="4721"/>
                  </a:cubicBezTo>
                  <a:cubicBezTo>
                    <a:pt x="9456" y="2108"/>
                    <a:pt x="7334" y="1"/>
                    <a:pt x="4721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9" name="Google Shape;23639;p72"/>
            <p:cNvSpPr/>
            <p:nvPr/>
          </p:nvSpPr>
          <p:spPr>
            <a:xfrm>
              <a:off x="28390" y="28391"/>
              <a:ext cx="191134" cy="191134"/>
            </a:xfrm>
            <a:custGeom>
              <a:avLst/>
              <a:gdLst/>
              <a:ahLst/>
              <a:cxnLst/>
              <a:rect l="l" t="t" r="r" b="b"/>
              <a:pathLst>
                <a:path w="7291" h="7291" extrusionOk="0">
                  <a:moveTo>
                    <a:pt x="3638" y="0"/>
                  </a:moveTo>
                  <a:cubicBezTo>
                    <a:pt x="1632" y="0"/>
                    <a:pt x="0" y="1631"/>
                    <a:pt x="0" y="3638"/>
                  </a:cubicBezTo>
                  <a:cubicBezTo>
                    <a:pt x="0" y="5659"/>
                    <a:pt x="1632" y="7290"/>
                    <a:pt x="3638" y="7290"/>
                  </a:cubicBezTo>
                  <a:cubicBezTo>
                    <a:pt x="5659" y="7290"/>
                    <a:pt x="7290" y="5659"/>
                    <a:pt x="7290" y="3638"/>
                  </a:cubicBezTo>
                  <a:cubicBezTo>
                    <a:pt x="7290" y="1631"/>
                    <a:pt x="5659" y="0"/>
                    <a:pt x="3638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0" name="Google Shape;23640;p72"/>
            <p:cNvSpPr/>
            <p:nvPr/>
          </p:nvSpPr>
          <p:spPr>
            <a:xfrm>
              <a:off x="217217" y="218738"/>
              <a:ext cx="168798" cy="165757"/>
            </a:xfrm>
            <a:custGeom>
              <a:avLst/>
              <a:gdLst/>
              <a:ahLst/>
              <a:cxnLst/>
              <a:rect l="l" t="t" r="r" b="b"/>
              <a:pathLst>
                <a:path w="6439" h="6323" extrusionOk="0">
                  <a:moveTo>
                    <a:pt x="1293" y="0"/>
                  </a:moveTo>
                  <a:cubicBezTo>
                    <a:pt x="1145" y="0"/>
                    <a:pt x="997" y="58"/>
                    <a:pt x="881" y="173"/>
                  </a:cubicBezTo>
                  <a:lnTo>
                    <a:pt x="232" y="823"/>
                  </a:lnTo>
                  <a:cubicBezTo>
                    <a:pt x="1" y="1054"/>
                    <a:pt x="1" y="1415"/>
                    <a:pt x="232" y="1646"/>
                  </a:cubicBezTo>
                  <a:lnTo>
                    <a:pt x="4735" y="6150"/>
                  </a:lnTo>
                  <a:cubicBezTo>
                    <a:pt x="4851" y="6265"/>
                    <a:pt x="4999" y="6323"/>
                    <a:pt x="5147" y="6323"/>
                  </a:cubicBezTo>
                  <a:cubicBezTo>
                    <a:pt x="5295" y="6323"/>
                    <a:pt x="5443" y="6265"/>
                    <a:pt x="5558" y="6150"/>
                  </a:cubicBezTo>
                  <a:lnTo>
                    <a:pt x="6208" y="5500"/>
                  </a:lnTo>
                  <a:cubicBezTo>
                    <a:pt x="6439" y="5269"/>
                    <a:pt x="6439" y="4908"/>
                    <a:pt x="6208" y="4677"/>
                  </a:cubicBezTo>
                  <a:lnTo>
                    <a:pt x="1704" y="173"/>
                  </a:lnTo>
                  <a:cubicBezTo>
                    <a:pt x="1588" y="58"/>
                    <a:pt x="1441" y="0"/>
                    <a:pt x="1293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1" name="Google Shape;23641;p72"/>
            <p:cNvSpPr/>
            <p:nvPr/>
          </p:nvSpPr>
          <p:spPr>
            <a:xfrm>
              <a:off x="228961" y="219105"/>
              <a:ext cx="157054" cy="155560"/>
            </a:xfrm>
            <a:custGeom>
              <a:avLst/>
              <a:gdLst/>
              <a:ahLst/>
              <a:cxnLst/>
              <a:rect l="l" t="t" r="r" b="b"/>
              <a:pathLst>
                <a:path w="5991" h="5934" extrusionOk="0">
                  <a:moveTo>
                    <a:pt x="25" y="582"/>
                  </a:moveTo>
                  <a:cubicBezTo>
                    <a:pt x="17" y="590"/>
                    <a:pt x="8" y="598"/>
                    <a:pt x="0" y="607"/>
                  </a:cubicBezTo>
                  <a:lnTo>
                    <a:pt x="25" y="582"/>
                  </a:lnTo>
                  <a:close/>
                  <a:moveTo>
                    <a:pt x="845" y="1"/>
                  </a:moveTo>
                  <a:cubicBezTo>
                    <a:pt x="697" y="1"/>
                    <a:pt x="549" y="58"/>
                    <a:pt x="433" y="174"/>
                  </a:cubicBezTo>
                  <a:lnTo>
                    <a:pt x="25" y="582"/>
                  </a:lnTo>
                  <a:lnTo>
                    <a:pt x="25" y="582"/>
                  </a:lnTo>
                  <a:cubicBezTo>
                    <a:pt x="131" y="483"/>
                    <a:pt x="267" y="434"/>
                    <a:pt x="404" y="434"/>
                  </a:cubicBezTo>
                  <a:cubicBezTo>
                    <a:pt x="552" y="434"/>
                    <a:pt x="700" y="491"/>
                    <a:pt x="808" y="607"/>
                  </a:cubicBezTo>
                  <a:lnTo>
                    <a:pt x="5327" y="5111"/>
                  </a:lnTo>
                  <a:cubicBezTo>
                    <a:pt x="5543" y="5342"/>
                    <a:pt x="5543" y="5703"/>
                    <a:pt x="5327" y="5934"/>
                  </a:cubicBezTo>
                  <a:lnTo>
                    <a:pt x="5760" y="5501"/>
                  </a:lnTo>
                  <a:cubicBezTo>
                    <a:pt x="5991" y="5270"/>
                    <a:pt x="5991" y="4909"/>
                    <a:pt x="5760" y="4678"/>
                  </a:cubicBezTo>
                  <a:lnTo>
                    <a:pt x="1256" y="174"/>
                  </a:lnTo>
                  <a:cubicBezTo>
                    <a:pt x="1140" y="58"/>
                    <a:pt x="993" y="1"/>
                    <a:pt x="845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2" name="Google Shape;23642;p72"/>
            <p:cNvSpPr/>
            <p:nvPr/>
          </p:nvSpPr>
          <p:spPr>
            <a:xfrm>
              <a:off x="300476" y="300476"/>
              <a:ext cx="54134" cy="54134"/>
            </a:xfrm>
            <a:custGeom>
              <a:avLst/>
              <a:gdLst/>
              <a:ahLst/>
              <a:cxnLst/>
              <a:rect l="l" t="t" r="r" b="b"/>
              <a:pathLst>
                <a:path w="2065" h="2065" extrusionOk="0">
                  <a:moveTo>
                    <a:pt x="1458" y="0"/>
                  </a:moveTo>
                  <a:lnTo>
                    <a:pt x="0" y="1473"/>
                  </a:lnTo>
                  <a:lnTo>
                    <a:pt x="592" y="2064"/>
                  </a:lnTo>
                  <a:lnTo>
                    <a:pt x="2065" y="607"/>
                  </a:lnTo>
                  <a:lnTo>
                    <a:pt x="1458" y="0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3" name="Google Shape;23643;p72"/>
            <p:cNvSpPr/>
            <p:nvPr/>
          </p:nvSpPr>
          <p:spPr>
            <a:xfrm>
              <a:off x="278901" y="280317"/>
              <a:ext cx="55209" cy="50464"/>
            </a:xfrm>
            <a:custGeom>
              <a:avLst/>
              <a:gdLst/>
              <a:ahLst/>
              <a:cxnLst/>
              <a:rect l="l" t="t" r="r" b="b"/>
              <a:pathLst>
                <a:path w="2106" h="1925" extrusionOk="0">
                  <a:moveTo>
                    <a:pt x="1771" y="0"/>
                  </a:moveTo>
                  <a:cubicBezTo>
                    <a:pt x="1713" y="0"/>
                    <a:pt x="1653" y="26"/>
                    <a:pt x="1603" y="91"/>
                  </a:cubicBezTo>
                  <a:lnTo>
                    <a:pt x="130" y="1549"/>
                  </a:lnTo>
                  <a:cubicBezTo>
                    <a:pt x="1" y="1693"/>
                    <a:pt x="102" y="1924"/>
                    <a:pt x="289" y="1924"/>
                  </a:cubicBezTo>
                  <a:cubicBezTo>
                    <a:pt x="347" y="1924"/>
                    <a:pt x="405" y="1910"/>
                    <a:pt x="448" y="1866"/>
                  </a:cubicBezTo>
                  <a:lnTo>
                    <a:pt x="1920" y="394"/>
                  </a:lnTo>
                  <a:cubicBezTo>
                    <a:pt x="2105" y="242"/>
                    <a:pt x="1947" y="0"/>
                    <a:pt x="1771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4" name="Google Shape;23644;p72"/>
            <p:cNvSpPr/>
            <p:nvPr/>
          </p:nvSpPr>
          <p:spPr>
            <a:xfrm>
              <a:off x="83625" y="56755"/>
              <a:ext cx="87453" cy="95396"/>
            </a:xfrm>
            <a:custGeom>
              <a:avLst/>
              <a:gdLst/>
              <a:ahLst/>
              <a:cxnLst/>
              <a:rect l="l" t="t" r="r" b="b"/>
              <a:pathLst>
                <a:path w="3336" h="3639" extrusionOk="0">
                  <a:moveTo>
                    <a:pt x="1529" y="1"/>
                  </a:moveTo>
                  <a:cubicBezTo>
                    <a:pt x="1161" y="1"/>
                    <a:pt x="789" y="133"/>
                    <a:pt x="492" y="405"/>
                  </a:cubicBezTo>
                  <a:cubicBezTo>
                    <a:pt x="174" y="694"/>
                    <a:pt x="1" y="1098"/>
                    <a:pt x="1" y="1517"/>
                  </a:cubicBezTo>
                  <a:cubicBezTo>
                    <a:pt x="1" y="1863"/>
                    <a:pt x="257" y="2036"/>
                    <a:pt x="513" y="2036"/>
                  </a:cubicBezTo>
                  <a:cubicBezTo>
                    <a:pt x="770" y="2036"/>
                    <a:pt x="1026" y="1863"/>
                    <a:pt x="1026" y="1517"/>
                  </a:cubicBezTo>
                  <a:cubicBezTo>
                    <a:pt x="1026" y="1236"/>
                    <a:pt x="1270" y="1011"/>
                    <a:pt x="1549" y="1011"/>
                  </a:cubicBezTo>
                  <a:cubicBezTo>
                    <a:pt x="1557" y="1011"/>
                    <a:pt x="1566" y="1011"/>
                    <a:pt x="1574" y="1011"/>
                  </a:cubicBezTo>
                  <a:cubicBezTo>
                    <a:pt x="1820" y="1040"/>
                    <a:pt x="2022" y="1242"/>
                    <a:pt x="2051" y="1488"/>
                  </a:cubicBezTo>
                  <a:cubicBezTo>
                    <a:pt x="2051" y="1704"/>
                    <a:pt x="1935" y="1892"/>
                    <a:pt x="1748" y="1979"/>
                  </a:cubicBezTo>
                  <a:cubicBezTo>
                    <a:pt x="1300" y="2181"/>
                    <a:pt x="1011" y="2628"/>
                    <a:pt x="1026" y="3119"/>
                  </a:cubicBezTo>
                  <a:cubicBezTo>
                    <a:pt x="1026" y="3408"/>
                    <a:pt x="1257" y="3639"/>
                    <a:pt x="1531" y="3639"/>
                  </a:cubicBezTo>
                  <a:cubicBezTo>
                    <a:pt x="1820" y="3639"/>
                    <a:pt x="2051" y="3422"/>
                    <a:pt x="2051" y="3133"/>
                  </a:cubicBezTo>
                  <a:cubicBezTo>
                    <a:pt x="2051" y="3047"/>
                    <a:pt x="2108" y="2960"/>
                    <a:pt x="2181" y="2931"/>
                  </a:cubicBezTo>
                  <a:cubicBezTo>
                    <a:pt x="3032" y="2527"/>
                    <a:pt x="3335" y="1459"/>
                    <a:pt x="2801" y="679"/>
                  </a:cubicBezTo>
                  <a:cubicBezTo>
                    <a:pt x="2505" y="234"/>
                    <a:pt x="2020" y="1"/>
                    <a:pt x="1529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5" name="Google Shape;23645;p72"/>
            <p:cNvSpPr/>
            <p:nvPr/>
          </p:nvSpPr>
          <p:spPr>
            <a:xfrm>
              <a:off x="110496" y="165364"/>
              <a:ext cx="26897" cy="28050"/>
            </a:xfrm>
            <a:custGeom>
              <a:avLst/>
              <a:gdLst/>
              <a:ahLst/>
              <a:cxnLst/>
              <a:rect l="l" t="t" r="r" b="b"/>
              <a:pathLst>
                <a:path w="1026" h="1070" extrusionOk="0">
                  <a:moveTo>
                    <a:pt x="513" y="1"/>
                  </a:moveTo>
                  <a:cubicBezTo>
                    <a:pt x="257" y="1"/>
                    <a:pt x="1" y="174"/>
                    <a:pt x="1" y="520"/>
                  </a:cubicBezTo>
                  <a:lnTo>
                    <a:pt x="1" y="549"/>
                  </a:lnTo>
                  <a:cubicBezTo>
                    <a:pt x="1" y="838"/>
                    <a:pt x="232" y="1069"/>
                    <a:pt x="506" y="1069"/>
                  </a:cubicBezTo>
                  <a:cubicBezTo>
                    <a:pt x="795" y="1069"/>
                    <a:pt x="1026" y="838"/>
                    <a:pt x="1026" y="549"/>
                  </a:cubicBezTo>
                  <a:lnTo>
                    <a:pt x="1026" y="520"/>
                  </a:lnTo>
                  <a:cubicBezTo>
                    <a:pt x="1026" y="174"/>
                    <a:pt x="769" y="1"/>
                    <a:pt x="513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824" y="5998552"/>
            <a:ext cx="1880708" cy="172675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73" y="2355405"/>
            <a:ext cx="1735782" cy="2753372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3938" y="2576850"/>
            <a:ext cx="2076627" cy="2632842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6298" y="5633287"/>
            <a:ext cx="1862973" cy="409325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069" y="2082687"/>
            <a:ext cx="1554615" cy="28057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332" y="2035896"/>
            <a:ext cx="2013355" cy="536226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2600136" y="5648541"/>
            <a:ext cx="1918654" cy="348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ОРГАН, В КОТОРЫЙ  ПРЕДСТАВЛЯЮТСЯ СВЕДЕНИЯ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19394" y="2112787"/>
            <a:ext cx="1079929" cy="22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КОГО И КЕМ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95239" y="2088209"/>
            <a:ext cx="2105326" cy="432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КАКОЙ ОТЧЕТНЫЙ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ПЕРИОД/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КАКУЮ ОТЧЕТНУЮ ДАТУ?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661249" y="6099289"/>
            <a:ext cx="1929511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1) в отдел по профилактике коррупционных и иных правонарушений администрации Губернатора Новосибирской области и Правительства НСО;</a:t>
            </a:r>
          </a:p>
          <a:p>
            <a:pPr algn="ctr"/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2) в отдел муниципальной службы и кадров Совета депутатов города Новосибирска (</a:t>
            </a:r>
            <a:r>
              <a:rPr lang="ru-RU" sz="900" b="1" i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через уполномоченное лицо</a:t>
            </a:r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)</a:t>
            </a: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7072" y="5428833"/>
            <a:ext cx="255457" cy="256524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84723" y="2420429"/>
            <a:ext cx="1707025" cy="736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На себя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Супругу (а)    Несовершеннолетнего ребенка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1613032" y="2555923"/>
            <a:ext cx="224519" cy="269615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168010" y="3128750"/>
            <a:ext cx="1669541" cy="19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dirty="0">
                <a:solidFill>
                  <a:srgbClr val="7030A0"/>
                </a:solidFill>
                <a:latin typeface="Tahoma" panose="020B0604030504040204" pitchFamily="34" charset="0"/>
              </a:rPr>
              <a:t>лицами, замещающими МУНИЦИПАЛЬНЫЕ должности (</a:t>
            </a:r>
            <a:r>
              <a:rPr lang="ru-RU" sz="900" b="1" i="1" dirty="0">
                <a:solidFill>
                  <a:srgbClr val="7030A0"/>
                </a:solidFill>
                <a:latin typeface="Tahoma" panose="020B0604030504040204" pitchFamily="34" charset="0"/>
              </a:rPr>
              <a:t>депутатами</a:t>
            </a:r>
            <a:r>
              <a:rPr lang="ru-RU" sz="900" b="1" dirty="0">
                <a:solidFill>
                  <a:srgbClr val="7030A0"/>
                </a:solidFill>
                <a:latin typeface="Tahoma" panose="020B0604030504040204" pitchFamily="34" charset="0"/>
              </a:rPr>
              <a:t>)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Совете депутатов города Новосибирска, в соответствии с частью 4 статьи 12.1 Федерального закона от 25.12.2008 № 273-ФЗ «О противодействии коррупции»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9677" y="2628859"/>
            <a:ext cx="313625" cy="319304"/>
          </a:xfrm>
          <a:prstGeom prst="rect">
            <a:avLst/>
          </a:prstGeom>
        </p:spPr>
      </p:pic>
      <p:sp>
        <p:nvSpPr>
          <p:cNvPr id="37" name="Прямоугольник 36"/>
          <p:cNvSpPr/>
          <p:nvPr/>
        </p:nvSpPr>
        <p:spPr>
          <a:xfrm>
            <a:off x="4710878" y="2998607"/>
            <a:ext cx="1821540" cy="98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Отчетный период –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2023 года по 31 декабря 2023 года </a:t>
            </a:r>
            <a:r>
              <a:rPr lang="ru-RU" sz="1000" b="1" i="1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500" b="1" i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Отчетная дата –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 декабря 2023 года </a:t>
            </a:r>
            <a:r>
              <a:rPr lang="ru-RU" sz="1000" b="1" i="1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</a:t>
            </a:r>
            <a:endParaRPr lang="ru-RU" sz="1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68" y="5682853"/>
            <a:ext cx="2524553" cy="398871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104268">
            <a:off x="290061" y="5215062"/>
            <a:ext cx="1554615" cy="277072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 rot="21085741">
            <a:off x="502067" y="5219521"/>
            <a:ext cx="1136850" cy="2240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КАКОЙ ФОРМЕ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25283" y="5927009"/>
            <a:ext cx="2168538" cy="736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</a:rPr>
              <a:t>1) По форме СПРАВКИ, утвержденной Указом Президента РФ  от 23 июня 2014 года № 460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19826" y="6661400"/>
            <a:ext cx="2411323" cy="2942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10" algn="just">
              <a:lnSpc>
                <a:spcPct val="107000"/>
              </a:lnSpc>
              <a:spcAft>
                <a:spcPts val="0"/>
              </a:spcAft>
            </a:pPr>
            <a:r>
              <a:rPr lang="ru-RU" sz="9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Актуальная версия специального программного обеспечения «Справки БК»</a:t>
            </a:r>
            <a:r>
              <a:rPr lang="ru-RU" sz="9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9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2.5.5 </a:t>
            </a:r>
            <a:r>
              <a:rPr lang="ru-RU" sz="900" b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31.01.2024 </a:t>
            </a:r>
            <a:r>
              <a:rPr lang="ru-RU" sz="900" b="1" u="sng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размещена по адресам</a:t>
            </a:r>
            <a:r>
              <a:rPr lang="ru-RU" sz="900" u="sng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R="3810" algn="just">
              <a:lnSpc>
                <a:spcPct val="107000"/>
              </a:lnSpc>
              <a:spcAft>
                <a:spcPts val="0"/>
              </a:spcAft>
            </a:pPr>
            <a:endParaRPr lang="ru-RU" sz="500" u="sng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ru-RU" sz="1000" u="sng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</a:t>
            </a:r>
            <a:r>
              <a:rPr lang="en-US" sz="1000" u="sng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http://www.kremlin.ru/structure/additional/12</a:t>
            </a:r>
            <a:endParaRPr lang="ru-RU" sz="5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ru-RU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2)https://gossluzhba.gov.ru/anticorruption/spravki_bk</a:t>
            </a:r>
            <a:endParaRPr lang="ru-RU" sz="500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обеспечения полноты и корректности представляемых сведений необходимо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новой версии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программы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открыть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Справку за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отчетный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год и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внести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неё соответствующие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коррективы!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R="3810" algn="ctr">
              <a:lnSpc>
                <a:spcPct val="107000"/>
              </a:lnSpc>
            </a:pPr>
            <a:endParaRPr lang="ru-RU" sz="900" b="1" dirty="0">
              <a:solidFill>
                <a:srgbClr val="006666"/>
              </a:solidFill>
              <a:latin typeface="Tahoma" panose="020B0604030504040204" pitchFamily="34" charset="0"/>
            </a:endParaRPr>
          </a:p>
          <a:p>
            <a:pPr marR="3810" algn="ctr">
              <a:lnSpc>
                <a:spcPct val="107000"/>
              </a:lnSpc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</a:rPr>
              <a:t>2)По форме УВЕДОМЛЕНИЯ, утвержденной Законом НСО от 10.11.2017 № 216-ОЗ 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734227" y="7739148"/>
            <a:ext cx="3767916" cy="232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900" b="1" i="1" u="sng" dirty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ОБРАЩАЕМ ВНИМАНИЕ НА СЛЕДУЮЩЕЕ:</a:t>
            </a:r>
            <a:endParaRPr lang="ru-RU" sz="9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633824" y="7950495"/>
            <a:ext cx="4104350" cy="1230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1290" algn="just">
              <a:lnSpc>
                <a:spcPct val="107000"/>
              </a:lnSpc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о получении дохода от продажи, о приобретении, наличии, об отчуждении в результате безвозмездной сделки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161290" algn="just">
              <a:lnSpc>
                <a:spcPct val="107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цифровых финансовых активов, цифровых прав, включающих одновременно цифровые финансовые активы и иные цифровые права, утилитарных цифровых прав, цифровой валюты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отражаются в соответствующих разделах Справки</a:t>
            </a:r>
            <a:endParaRPr lang="ru-RU" sz="1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Стрелка вниз 50"/>
          <p:cNvSpPr/>
          <p:nvPr/>
        </p:nvSpPr>
        <p:spPr>
          <a:xfrm rot="5400000" flipH="1" flipV="1">
            <a:off x="2936078" y="9206803"/>
            <a:ext cx="291304" cy="502834"/>
          </a:xfrm>
          <a:prstGeom prst="downArrow">
            <a:avLst/>
          </a:prstGeom>
          <a:solidFill>
            <a:schemeClr val="accent2">
              <a:alpha val="89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394325" y="9196909"/>
            <a:ext cx="3161192" cy="584400"/>
          </a:xfrm>
          <a:prstGeom prst="rect">
            <a:avLst/>
          </a:prstGeom>
          <a:solidFill>
            <a:schemeClr val="accent2">
              <a:alpha val="43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1,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2, </a:t>
            </a:r>
            <a:endParaRPr lang="ru-RU" sz="9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подразделах 3.3., 3.4.,3.5. раздела 3, </a:t>
            </a:r>
            <a:endParaRPr lang="ru-RU" sz="9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7</a:t>
            </a:r>
            <a:endParaRPr lang="ru-RU" sz="9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10879" y="3939216"/>
            <a:ext cx="1950808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*сведения представляются за отчетный период –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разделы 1, 2, 7 Справки</a:t>
            </a:r>
          </a:p>
          <a:p>
            <a:pPr algn="ctr">
              <a:spcAft>
                <a:spcPts val="0"/>
              </a:spcAft>
            </a:pPr>
            <a:endParaRPr lang="ru-RU" sz="500" b="1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**сведения представляются на отчетную дату –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разделы 3, 4, 5, 6 Справки</a:t>
            </a:r>
            <a:endParaRPr lang="ru-RU" sz="1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66B7EC8C-F862-47A7-A24B-EBC4DF301C49}"/>
              </a:ext>
            </a:extLst>
          </p:cNvPr>
          <p:cNvSpPr/>
          <p:nvPr/>
        </p:nvSpPr>
        <p:spPr>
          <a:xfrm>
            <a:off x="4722162" y="5262519"/>
            <a:ext cx="1917531" cy="332627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i="1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ЧЕМ РУКОВОДСТВОВАТЬСЯ ПРИ ЗАПОЛНЕНИИ СПРАВКИ?</a:t>
            </a: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24BE3B9E-0FEA-40F0-8FBD-5C556D625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2056" y="5634293"/>
            <a:ext cx="2076627" cy="202487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F379E36-E3D5-473B-A39A-FFE13694BA1F}"/>
              </a:ext>
            </a:extLst>
          </p:cNvPr>
          <p:cNvSpPr txBox="1"/>
          <p:nvPr/>
        </p:nvSpPr>
        <p:spPr>
          <a:xfrm>
            <a:off x="4647968" y="5801705"/>
            <a:ext cx="2030715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b="1" i="1" dirty="0">
                <a:solidFill>
                  <a:srgbClr val="006666"/>
                </a:solidFill>
              </a:rPr>
              <a:t>Методическими рекомендациями 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2024 году (за отчетный 2023 год), подготовленными </a:t>
            </a:r>
            <a:r>
              <a:rPr lang="ru-RU" sz="900" b="1" i="1" dirty="0" err="1">
                <a:solidFill>
                  <a:srgbClr val="006666"/>
                </a:solidFill>
              </a:rPr>
              <a:t>Министерст-вом</a:t>
            </a:r>
            <a:r>
              <a:rPr lang="ru-RU" sz="900" b="1" i="1" dirty="0">
                <a:solidFill>
                  <a:srgbClr val="006666"/>
                </a:solidFill>
              </a:rPr>
              <a:t> труда и соц. защиты РФ, </a:t>
            </a:r>
            <a:r>
              <a:rPr lang="ru-RU" sz="900" i="1" dirty="0">
                <a:solidFill>
                  <a:srgbClr val="0070C0"/>
                </a:solidFill>
              </a:rPr>
              <a:t>размещены</a:t>
            </a:r>
            <a:r>
              <a:rPr lang="ru-RU" sz="900" b="1" i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just"/>
            <a:r>
              <a:rPr lang="en-US" sz="1000" u="sng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https://mintrud.gov.ru/ministry/programms/anticorruption/9/5</a:t>
            </a:r>
            <a:endParaRPr lang="ru-RU" sz="1000" u="sng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Блок-схема: перфолента 3">
            <a:extLst>
              <a:ext uri="{FF2B5EF4-FFF2-40B4-BE49-F238E27FC236}">
                <a16:creationId xmlns:a16="http://schemas.microsoft.com/office/drawing/2014/main" id="{C3060CCA-83F3-4B46-8E82-A68F9060FF90}"/>
              </a:ext>
            </a:extLst>
          </p:cNvPr>
          <p:cNvSpPr/>
          <p:nvPr/>
        </p:nvSpPr>
        <p:spPr>
          <a:xfrm>
            <a:off x="2207875" y="2035896"/>
            <a:ext cx="2306657" cy="524162"/>
          </a:xfrm>
          <a:prstGeom prst="flowChartPunchedTap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9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 ПРЕДСТАВЛЯЕТСЯ ПУТЕМ ПОДАЧИ</a:t>
            </a:r>
            <a:r>
              <a:rPr lang="ru-RU" sz="9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3" name="Рисунок 52">
            <a:extLst>
              <a:ext uri="{FF2B5EF4-FFF2-40B4-BE49-F238E27FC236}">
                <a16:creationId xmlns:a16="http://schemas.microsoft.com/office/drawing/2014/main" id="{0D391EC9-94B5-4529-B94A-6BF4D9DD42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4340" y="2518633"/>
            <a:ext cx="2628319" cy="3096523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98AC3537-B07A-4FD7-B49D-32761074FB40}"/>
              </a:ext>
            </a:extLst>
          </p:cNvPr>
          <p:cNvSpPr txBox="1"/>
          <p:nvPr/>
        </p:nvSpPr>
        <p:spPr>
          <a:xfrm>
            <a:off x="1943944" y="2568192"/>
            <a:ext cx="2570588" cy="30008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</a:rPr>
              <a:t>1)</a:t>
            </a:r>
            <a:r>
              <a:rPr lang="ru-RU" dirty="0"/>
              <a:t> </a:t>
            </a: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</a:rPr>
              <a:t>Либо </a:t>
            </a:r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</a:rPr>
              <a:t>СПРАВОК </a:t>
            </a: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</a:rPr>
              <a:t>о доходах, расходах, об имуществе и обязательствах </a:t>
            </a:r>
            <a:r>
              <a:rPr lang="ru-RU" sz="900" dirty="0" err="1">
                <a:solidFill>
                  <a:srgbClr val="006666"/>
                </a:solidFill>
                <a:latin typeface="Tahoma" panose="020B0604030504040204" pitchFamily="34" charset="0"/>
              </a:rPr>
              <a:t>имущест</a:t>
            </a: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</a:rPr>
              <a:t>-венного характера;</a:t>
            </a:r>
          </a:p>
          <a:p>
            <a:pPr algn="just"/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</a:rPr>
              <a:t>2) </a:t>
            </a: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</a:rPr>
              <a:t>Либо</a:t>
            </a:r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</a:rPr>
              <a:t> УВЕДОМЛЕНИЙ </a:t>
            </a: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</a:rPr>
              <a:t>об отсутствии фактов совершения в 2023 году сделок по приобретению земельного участка, другого объекта недвижимости, транспортного средства, ценных бумаг (долей участия, паев в уставных (складочных) капиталах организаций), цифровых финансовых активов, цифровой валюты </a:t>
            </a:r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</a:rPr>
              <a:t>(ДЛЯ ДЕПУТАТОВ, ОСУЩЕСТВЛЯЮЩИХ ПОЛНОМОЧИЯ НА НЕПОСТОЯННОЙ ОСНОВЕ) – </a:t>
            </a:r>
            <a:r>
              <a:rPr lang="ru-RU" sz="900" b="1" dirty="0">
                <a:solidFill>
                  <a:srgbClr val="FF0000"/>
                </a:solidFill>
                <a:latin typeface="Tahoma" panose="020B0604030504040204" pitchFamily="34" charset="0"/>
              </a:rPr>
              <a:t>в случае, если в 2023 году депутатом, его супругой (супругом), несовершеннолетним ребенком </a:t>
            </a:r>
            <a:r>
              <a:rPr lang="ru-RU" sz="900" b="1" u="sng" dirty="0">
                <a:solidFill>
                  <a:srgbClr val="FF0000"/>
                </a:solidFill>
                <a:latin typeface="Tahoma" panose="020B0604030504040204" pitchFamily="34" charset="0"/>
              </a:rPr>
              <a:t>НЕ </a:t>
            </a:r>
            <a:r>
              <a:rPr lang="ru-RU" sz="900" b="1" dirty="0">
                <a:solidFill>
                  <a:srgbClr val="FF0000"/>
                </a:solidFill>
                <a:latin typeface="Tahoma" panose="020B0604030504040204" pitchFamily="34" charset="0"/>
              </a:rPr>
              <a:t>совершались сделки, общая сумма которых превысила общий доход (депутата и его супруги (супруга)) за 2020, 2021, 2022 годы!</a:t>
            </a:r>
          </a:p>
        </p:txBody>
      </p:sp>
      <p:pic>
        <p:nvPicPr>
          <p:cNvPr id="57" name="Рисунок 56" descr="Сирена">
            <a:extLst>
              <a:ext uri="{FF2B5EF4-FFF2-40B4-BE49-F238E27FC236}">
                <a16:creationId xmlns:a16="http://schemas.microsoft.com/office/drawing/2014/main" id="{F5275888-B0A7-4340-8339-B7FD38ABC0F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404459" y="5283853"/>
            <a:ext cx="339437" cy="339437"/>
          </a:xfrm>
          <a:prstGeom prst="rect">
            <a:avLst/>
          </a:prstGeom>
        </p:spPr>
      </p:pic>
      <p:pic>
        <p:nvPicPr>
          <p:cNvPr id="59" name="Рисунок 58" descr="Булавка">
            <a:extLst>
              <a:ext uri="{FF2B5EF4-FFF2-40B4-BE49-F238E27FC236}">
                <a16:creationId xmlns:a16="http://schemas.microsoft.com/office/drawing/2014/main" id="{CC130D18-89A4-4AB2-B555-A9FC74348F2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19021" y="6019513"/>
            <a:ext cx="339437" cy="33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3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дпись 14"/>
          <p:cNvSpPr txBox="1">
            <a:spLocks noChangeArrowheads="1"/>
          </p:cNvSpPr>
          <p:nvPr/>
        </p:nvSpPr>
        <p:spPr bwMode="auto">
          <a:xfrm>
            <a:off x="95147" y="5543443"/>
            <a:ext cx="2107182" cy="42152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altLang="ru-RU" sz="1100" b="1" dirty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Раздел 1 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9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При заполнении данного раздела Справки не следует </a:t>
            </a:r>
            <a:r>
              <a:rPr lang="ru-RU" altLang="ru-RU" sz="9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руковод-ствоваться</a:t>
            </a:r>
            <a:r>
              <a:rPr lang="ru-RU" altLang="ru-RU" sz="9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только содержанием термина «Доход», определенным в статье 41 Налогового кодекса РФ, поскольку в целях представления сведений </a:t>
            </a:r>
            <a:r>
              <a:rPr lang="ru-RU" altLang="ru-RU" sz="9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под «доходом» при-меняется более широкое понятие.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Полученные доходы указы-</a:t>
            </a:r>
            <a:r>
              <a:rPr lang="ru-RU" alt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ваются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без вычета налога!</a:t>
            </a:r>
            <a:endParaRPr lang="ru-RU" altLang="ru-RU" sz="6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Поможет при заполнении раздела: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Личный кабинет 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налогопла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тельщика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https//lkfl2.nalog.ru/</a:t>
            </a:r>
            <a:r>
              <a:rPr lang="en-US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lkfl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 Портал «Госуслуги» (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https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www.gosuslufi.ru/)/</a:t>
            </a:r>
            <a:endParaRPr lang="ru-RU" altLang="ru-RU" sz="1000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Мобильные приложения банков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Необходимо сохранять договоры купли-продаж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altLang="ru-RU" sz="800" i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сумма дохода от реализации недвижимого имущества, транспортных средств и иного имущества указывается в соответствии с подтверждающими документами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6" name="Надпись 585"/>
          <p:cNvSpPr txBox="1">
            <a:spLocks noChangeArrowheads="1"/>
          </p:cNvSpPr>
          <p:nvPr/>
        </p:nvSpPr>
        <p:spPr bwMode="auto">
          <a:xfrm>
            <a:off x="2239113" y="5468121"/>
            <a:ext cx="2210428" cy="429053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1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ru-RU" altLang="ru-RU" sz="115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ru-RU" altLang="ru-RU" sz="1150" b="0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15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kumimoji="0" lang="ru-RU" altLang="ru-RU" sz="115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аздел 3</a:t>
            </a:r>
            <a:r>
              <a:rPr kumimoji="0" lang="ru-RU" altLang="ru-RU" sz="115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115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indent="85725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Характеристики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объектов недвижимого и </a:t>
            </a: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движимого имущества должны быть 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указаны</a:t>
            </a: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точном соответствии с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инфор-мацией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содержащейся в доку-ментах о правах на них </a:t>
            </a:r>
            <a:r>
              <a:rPr kumimoji="0" lang="ru-RU" altLang="ru-RU" sz="900" b="1" i="1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(выписка из ЕГРН: номер записи и дата, паспорт транспортного средства и т.д.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endParaRPr lang="ru-RU" altLang="ru-RU" sz="900" b="1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indent="85725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Указанные сведения м</a:t>
            </a:r>
            <a:r>
              <a:rPr lang="en-US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гут быть получены через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Интернет сайт Росреестра (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  <a:hlinkClick r:id="rId2" tooltip="https://lk.rosreestr.ru/eservices/real-estate-objects-onli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https://lk.rosreestr.ru/eservices/real-estate-objects-online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ru-RU" altLang="ru-RU" sz="1000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Личный кабинет 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налогопла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тельщика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https//lkfl2.nalog.ru/</a:t>
            </a:r>
            <a:r>
              <a:rPr lang="en-US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lkfl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Портал «Госуслуги» (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https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www.gosuslufi.ru/)/</a:t>
            </a:r>
            <a:endParaRPr lang="ru-RU" altLang="ru-RU" sz="1000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00" b="1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Указываются ВСЕ объекты недвижимости</a:t>
            </a: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95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принадлежащие</a:t>
            </a:r>
            <a:r>
              <a:rPr lang="ru-RU" sz="9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депутату, его супруге (супругу) и (или) несовершеннолетним детям </a:t>
            </a:r>
            <a:r>
              <a:rPr lang="ru-RU" sz="95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праве собственности</a:t>
            </a:r>
            <a:r>
              <a:rPr lang="ru-RU" sz="9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950" b="1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незави-симо</a:t>
            </a:r>
            <a:r>
              <a:rPr lang="ru-RU" sz="9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того, когда они были приобретены, в каком регионе РФ или в каком государстве зарегистрированы</a:t>
            </a: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7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Надпись 59"/>
          <p:cNvSpPr txBox="1">
            <a:spLocks noChangeArrowheads="1"/>
          </p:cNvSpPr>
          <p:nvPr/>
        </p:nvSpPr>
        <p:spPr bwMode="auto">
          <a:xfrm>
            <a:off x="431800" y="181709"/>
            <a:ext cx="1878264" cy="2719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ОБРАЩАЕМ ВНИМАНИЕ: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Надпись 608"/>
          <p:cNvSpPr txBox="1">
            <a:spLocks noChangeArrowheads="1"/>
          </p:cNvSpPr>
          <p:nvPr/>
        </p:nvSpPr>
        <p:spPr bwMode="auto">
          <a:xfrm>
            <a:off x="4449541" y="125304"/>
            <a:ext cx="2313312" cy="538992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1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При заполнении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раздела 4: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endParaRPr kumimoji="0" lang="ru-RU" altLang="ru-RU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указывать, в том числе счета, открытые для погашения кредита;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5888" algn="l"/>
              </a:tabLst>
            </a:pP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запрашивать справки 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выпис-ки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счетам)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 банках и иных кредитных организациях, в личном кабинете налогоплательщика, в мобильных приложениях банков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Указания Банка № 5798-У от 27.05.2021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содержащие сведения:</a:t>
            </a:r>
            <a:endParaRPr lang="ru-RU" altLang="ru-RU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остатке средств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каждом счете на 31.12.2023;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сумме дохода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капита-лизация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%) за 2023 год по каждому вкладу (счету), в том числе закрытому на 31.12.2023;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размере обязательства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(оставшегося непогашенным долга) по состоянию на 31.12.2023;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движении суммы денежных средств, поступивших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счета за 2023 год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(если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ОБЩАЯ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сумма таких денежных средств превышает общий доход депутата и его супруги (а) за отчетный период и два предшествующих года (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2021, 2021 и 2023 годы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счетов в иностранной валюте суммы указываются в рублях по курсу Банка России на отчетную дату. 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Надпись 582"/>
          <p:cNvSpPr txBox="1">
            <a:spLocks noChangeArrowheads="1"/>
          </p:cNvSpPr>
          <p:nvPr/>
        </p:nvSpPr>
        <p:spPr bwMode="auto">
          <a:xfrm>
            <a:off x="2319337" y="114649"/>
            <a:ext cx="2081801" cy="37854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90488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3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В разделе 2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расходы отражаются ЕСЛИ: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 2023 году депутатом, его супругой(ом) и (или) </a:t>
            </a:r>
            <a:r>
              <a:rPr lang="ru-RU" altLang="ru-RU" sz="1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несо-вершеннолетним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ребенком </a:t>
            </a:r>
            <a:endParaRPr kumimoji="0" lang="ru-RU" altLang="ru-RU" sz="1000" b="1" i="0" u="none" strike="noStrike" cap="none" normalizeH="0" baseline="0" dirty="0">
              <a:ln>
                <a:noFill/>
              </a:ln>
              <a:solidFill>
                <a:srgbClr val="006666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СОВЕРШЕНА(Ы) СДЕЛКА(И)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по приобретению земельного участка, другого объекта недвижимости, транспортного средства, ценных бумаг, акций (долей участия, паев в уставных (складочных)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капита-лах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организаций),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цифровых финансовых активов, цифро-вой валюты</a:t>
            </a:r>
            <a:endParaRPr lang="ru-RU" altLang="ru-RU" sz="1000" b="1" dirty="0">
              <a:solidFill>
                <a:srgbClr val="C00000"/>
              </a:solidFill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+ 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сумма сделок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ПРЕВЫШАЕТ общий доход депутата и его супруги (супруга) </a:t>
            </a:r>
            <a:r>
              <a:rPr kumimoji="0" lang="ru-RU" altLang="ru-RU" sz="1000" b="1" i="0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за ТРИ предшествующих года</a:t>
            </a:r>
            <a:r>
              <a:rPr kumimoji="0" lang="ru-RU" altLang="ru-RU" sz="1000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(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за 2020, 2021, 2022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годы).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4" name="Надпись 60"/>
          <p:cNvSpPr txBox="1">
            <a:spLocks noChangeArrowheads="1"/>
          </p:cNvSpPr>
          <p:nvPr/>
        </p:nvSpPr>
        <p:spPr bwMode="auto">
          <a:xfrm>
            <a:off x="140638" y="472402"/>
            <a:ext cx="2074621" cy="50428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en-US" altLang="ru-RU" sz="11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altLang="ru-RU" sz="11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Титульный лист        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Фамилия, имя, отчество, паспорт, свидетельство о рождении, адрес места регистрации и проживания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депутата –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указываются на дату представления Справки!    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При заполнении Справки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лицом, замещающим 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муни-пальную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должность на не-постоянной основе, указы-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вается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муниципальная должность и основное место работы 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(должность)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или род занятий. 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Если Сведения представ-</a:t>
            </a:r>
            <a:r>
              <a:rPr lang="ru-RU" sz="1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ляются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 отношении несовершеннолетнего ре-</a:t>
            </a:r>
            <a:r>
              <a:rPr lang="ru-RU" sz="1000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бенка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то в графе «род занятий» рекомендуется </a:t>
            </a:r>
            <a:r>
              <a:rPr lang="ru-RU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указывать </a:t>
            </a:r>
            <a:r>
              <a:rPr lang="ru-RU" sz="1000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образова</a:t>
            </a:r>
            <a:r>
              <a:rPr lang="ru-RU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-тельную организацию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обучающимся которой он является , или «</a:t>
            </a:r>
            <a:r>
              <a:rPr lang="ru-RU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находится на домашнем воспитании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».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При заполнении Справки лица, </a:t>
            </a:r>
            <a:r>
              <a:rPr lang="ru-RU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зарегистрированного в качестве </a:t>
            </a:r>
            <a:r>
              <a:rPr lang="ru-RU" sz="1000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индиви</a:t>
            </a:r>
            <a:r>
              <a:rPr lang="ru-RU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-дуального </a:t>
            </a:r>
            <a:r>
              <a:rPr lang="ru-RU" sz="1000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предпринимате</a:t>
            </a:r>
            <a:r>
              <a:rPr lang="ru-RU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-ля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рекомендуется </a:t>
            </a:r>
            <a:r>
              <a:rPr lang="ru-RU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указывать соответствующий статус.</a:t>
            </a:r>
            <a:endParaRPr lang="ru-RU" altLang="ru-RU" sz="10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Надпись 604"/>
          <p:cNvSpPr txBox="1">
            <a:spLocks noChangeArrowheads="1"/>
          </p:cNvSpPr>
          <p:nvPr/>
        </p:nvSpPr>
        <p:spPr bwMode="auto">
          <a:xfrm>
            <a:off x="2290110" y="4207083"/>
            <a:ext cx="2074621" cy="1124452"/>
          </a:xfrm>
          <a:prstGeom prst="rect">
            <a:avLst/>
          </a:prstGeom>
          <a:solidFill>
            <a:srgbClr val="ED7D31">
              <a:alpha val="41176"/>
            </a:srgbClr>
          </a:solidFill>
          <a:ln w="9525">
            <a:solidFill>
              <a:srgbClr val="0066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В этом случае - </a:t>
            </a:r>
            <a:r>
              <a:rPr kumimoji="0" lang="ru-RU" altLang="ru-RU" sz="9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к </a:t>
            </a:r>
            <a:r>
              <a:rPr lang="ru-RU" altLang="ru-RU" sz="900" b="1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С</a:t>
            </a:r>
            <a:r>
              <a:rPr kumimoji="0" lang="ru-RU" altLang="ru-RU" sz="9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правке прилагаются ВСЕ документы, подтверждающие совершение сделки!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5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900" i="1" dirty="0">
                <a:latin typeface="Tahoma" panose="020B0604030504040204" pitchFamily="34" charset="0"/>
                <a:cs typeface="Tahoma" panose="020B0604030504040204" pitchFamily="34" charset="0"/>
              </a:rPr>
              <a:t>(договор купли-продажи, кредитный договор, выписка ЕГРН и т.д.)</a:t>
            </a:r>
            <a:endParaRPr kumimoji="0" lang="ru-RU" altLang="ru-RU" sz="9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Надпись 605"/>
          <p:cNvSpPr txBox="1">
            <a:spLocks noChangeArrowheads="1"/>
          </p:cNvSpPr>
          <p:nvPr/>
        </p:nvSpPr>
        <p:spPr bwMode="auto">
          <a:xfrm>
            <a:off x="4498997" y="5637588"/>
            <a:ext cx="2263856" cy="351022"/>
          </a:xfrm>
          <a:prstGeom prst="rect">
            <a:avLst/>
          </a:prstGeom>
          <a:solidFill>
            <a:srgbClr val="ED7D31">
              <a:alpha val="41176"/>
            </a:srgbClr>
          </a:solidFill>
          <a:ln w="9525">
            <a:solidFill>
              <a:srgbClr val="0066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Заполняется графа 6 раздела 4 Справки</a:t>
            </a:r>
            <a:endParaRPr kumimoji="0" lang="ru-RU" altLang="ru-RU" sz="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Google Shape;768;p37"/>
          <p:cNvSpPr/>
          <p:nvPr/>
        </p:nvSpPr>
        <p:spPr>
          <a:xfrm>
            <a:off x="160709" y="172195"/>
            <a:ext cx="267643" cy="271990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ru-RU"/>
          </a:p>
        </p:txBody>
      </p:sp>
      <p:sp>
        <p:nvSpPr>
          <p:cNvPr id="48" name="Rectangle 67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0" name="Rectangle 79"/>
          <p:cNvSpPr>
            <a:spLocks noChangeArrowheads="1"/>
          </p:cNvSpPr>
          <p:nvPr/>
        </p:nvSpPr>
        <p:spPr bwMode="auto">
          <a:xfrm>
            <a:off x="0" y="7143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CF05526-955F-407B-BFD0-61CE691C3D7C}"/>
              </a:ext>
            </a:extLst>
          </p:cNvPr>
          <p:cNvSpPr/>
          <p:nvPr/>
        </p:nvSpPr>
        <p:spPr>
          <a:xfrm>
            <a:off x="4498998" y="6049214"/>
            <a:ext cx="2263855" cy="37421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11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</a:t>
            </a:r>
            <a:r>
              <a:rPr lang="ru-RU" altLang="ru-RU" sz="11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900" b="1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Депутатам,  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подписанную 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СОБСТВЕННОРУЧНО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(на последней странице) 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СПРАВКУ </a:t>
            </a:r>
            <a:r>
              <a:rPr lang="ru-RU" altLang="ru-RU" sz="900" b="1" i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 бумажном и электронном носителях в тождественных вариантах!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или УВЕДОМЛЕНИЕ </a:t>
            </a:r>
            <a:r>
              <a:rPr lang="ru-RU" altLang="ru-RU" sz="900" b="1" i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 бумажном носителе)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необходимо представить </a:t>
            </a:r>
            <a:r>
              <a:rPr lang="ru-RU" altLang="ru-RU" sz="900" b="1" u="sng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ЛИЧНО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endParaRPr lang="ru-RU" altLang="ru-RU" sz="5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-либо 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уполномоченному должно-</a:t>
            </a:r>
            <a:r>
              <a:rPr lang="ru-RU" altLang="ru-RU" sz="900" b="1" i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стному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лицу в отдел </a:t>
            </a:r>
            <a:r>
              <a:rPr lang="ru-RU" altLang="ru-RU" sz="900" b="1" i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муниципа-льной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службы и кадров</a:t>
            </a:r>
            <a:r>
              <a:rPr lang="ru-RU" altLang="ru-RU" sz="9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Совета депутатов города Новосибирска 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(т. 227-44-18, к. 328);</a:t>
            </a:r>
            <a:endParaRPr lang="ru-RU" altLang="ru-RU" sz="6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-либо 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отдел по </a:t>
            </a:r>
            <a:r>
              <a:rPr 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профилактике коррупционных и иных право-нарушений администрации </a:t>
            </a:r>
            <a:r>
              <a:rPr lang="ru-RU" sz="900" b="1" i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Губер-натора</a:t>
            </a:r>
            <a:r>
              <a:rPr 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НСО и Правительства НСО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(т. 238-66-98, к. 232) </a:t>
            </a:r>
            <a:endParaRPr lang="ru-RU" altLang="ru-RU" sz="6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СПРАВКИ рекомендуется </a:t>
            </a:r>
            <a:r>
              <a:rPr lang="ru-RU" altLang="ru-RU" sz="9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распеча</a:t>
            </a:r>
            <a:r>
              <a:rPr lang="ru-RU" altLang="ru-RU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-тать и подписать в течение одного дня </a:t>
            </a: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(одной датой). </a:t>
            </a:r>
            <a:r>
              <a:rPr lang="ru-RU" altLang="ru-RU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допускаются дефекты </a:t>
            </a: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печати в виде полос, пятен (при дефектах картриджа принтера). СПРАВКИ </a:t>
            </a:r>
            <a:r>
              <a:rPr lang="ru-RU" altLang="ru-RU" sz="9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следует прошивать и фиксировать скрепкой</a:t>
            </a: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19" name="Стрелка вниз 2082">
            <a:extLst>
              <a:ext uri="{FF2B5EF4-FFF2-40B4-BE49-F238E27FC236}">
                <a16:creationId xmlns:a16="http://schemas.microsoft.com/office/drawing/2014/main" id="{CFC16AA7-5505-43D0-B8BE-F1F6E9DA2E43}"/>
              </a:ext>
            </a:extLst>
          </p:cNvPr>
          <p:cNvSpPr/>
          <p:nvPr/>
        </p:nvSpPr>
        <p:spPr>
          <a:xfrm>
            <a:off x="3211543" y="3948663"/>
            <a:ext cx="217457" cy="24366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Лампочка и шестеренка">
            <a:extLst>
              <a:ext uri="{FF2B5EF4-FFF2-40B4-BE49-F238E27FC236}">
                <a16:creationId xmlns:a16="http://schemas.microsoft.com/office/drawing/2014/main" id="{C86956A6-21C8-4423-9997-A4C2EACFA6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50778" y="308190"/>
            <a:ext cx="543461" cy="471729"/>
          </a:xfrm>
          <a:prstGeom prst="rect">
            <a:avLst/>
          </a:prstGeom>
        </p:spPr>
      </p:pic>
      <p:sp>
        <p:nvSpPr>
          <p:cNvPr id="22" name="Стрелка вниз 2082">
            <a:extLst>
              <a:ext uri="{FF2B5EF4-FFF2-40B4-BE49-F238E27FC236}">
                <a16:creationId xmlns:a16="http://schemas.microsoft.com/office/drawing/2014/main" id="{F9A3D590-7781-4D72-A65A-422DA2813566}"/>
              </a:ext>
            </a:extLst>
          </p:cNvPr>
          <p:cNvSpPr/>
          <p:nvPr/>
        </p:nvSpPr>
        <p:spPr>
          <a:xfrm>
            <a:off x="5470082" y="5445792"/>
            <a:ext cx="210809" cy="24249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 descr="Предупреждение">
            <a:extLst>
              <a:ext uri="{FF2B5EF4-FFF2-40B4-BE49-F238E27FC236}">
                <a16:creationId xmlns:a16="http://schemas.microsoft.com/office/drawing/2014/main" id="{74DA379C-BE39-4B6E-BB9E-AE476A353CB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73091" y="7030895"/>
            <a:ext cx="270162" cy="270162"/>
          </a:xfrm>
          <a:prstGeom prst="rect">
            <a:avLst/>
          </a:prstGeom>
        </p:spPr>
      </p:pic>
      <p:pic>
        <p:nvPicPr>
          <p:cNvPr id="7" name="Рисунок 6" descr="Пейзаж фермы">
            <a:extLst>
              <a:ext uri="{FF2B5EF4-FFF2-40B4-BE49-F238E27FC236}">
                <a16:creationId xmlns:a16="http://schemas.microsoft.com/office/drawing/2014/main" id="{CF7F99C9-B524-4464-A76B-84EEA0F801B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62030" y="9483436"/>
            <a:ext cx="289078" cy="289078"/>
          </a:xfrm>
          <a:prstGeom prst="rect">
            <a:avLst/>
          </a:prstGeom>
        </p:spPr>
      </p:pic>
      <p:pic>
        <p:nvPicPr>
          <p:cNvPr id="17" name="Рисунок 16" descr="Монеты">
            <a:extLst>
              <a:ext uri="{FF2B5EF4-FFF2-40B4-BE49-F238E27FC236}">
                <a16:creationId xmlns:a16="http://schemas.microsoft.com/office/drawing/2014/main" id="{6CBB0F07-53BD-4CAD-8333-36E0D5A4C7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96580" y="5515226"/>
            <a:ext cx="297873" cy="297873"/>
          </a:xfrm>
          <a:prstGeom prst="rect">
            <a:avLst/>
          </a:prstGeom>
        </p:spPr>
      </p:pic>
      <p:pic>
        <p:nvPicPr>
          <p:cNvPr id="21" name="Рисунок 20" descr="Рубль">
            <a:extLst>
              <a:ext uri="{FF2B5EF4-FFF2-40B4-BE49-F238E27FC236}">
                <a16:creationId xmlns:a16="http://schemas.microsoft.com/office/drawing/2014/main" id="{5E0D18B2-BBE8-4039-8B7C-F2013566418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373091" y="181709"/>
            <a:ext cx="352857" cy="35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101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1441</TotalTime>
  <Words>1263</Words>
  <Application>Microsoft Office PowerPoint</Application>
  <PresentationFormat>Лист A4 (210x297 мм)</PresentationFormat>
  <Paragraphs>98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>PNO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Зимнякова Мария Сергеевна</dc:creator>
  <cp:lastModifiedBy>Ольга Маркова</cp:lastModifiedBy>
  <cp:revision>145</cp:revision>
  <cp:lastPrinted>2024-01-24T10:10:36Z</cp:lastPrinted>
  <dcterms:created xsi:type="dcterms:W3CDTF">2021-12-06T05:55:28Z</dcterms:created>
  <dcterms:modified xsi:type="dcterms:W3CDTF">2024-02-28T11:55:05Z</dcterms:modified>
</cp:coreProperties>
</file>