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2" autoAdjust="0"/>
  </p:normalViewPr>
  <p:slideViewPr>
    <p:cSldViewPr snapToGrid="0">
      <p:cViewPr>
        <p:scale>
          <a:sx n="80" d="100"/>
          <a:sy n="80" d="100"/>
        </p:scale>
        <p:origin x="2098" y="-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2"/>
            <a:ext cx="2971800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AC6DBF7-7606-4844-B223-8BDC75D5C3F0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28584"/>
            <a:ext cx="2971800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E23FAFB2-8CB9-46AA-92EF-AE3E3E8EC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5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FAFB2-8CB9-46AA-92EF-AE3E3E8EC7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0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96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3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4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71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3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0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7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ssluzhba.gov.ru/anticorruption/spravki_bk" TargetMode="External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hyperlink" Target="https://lk.rosreestr.ru/eservices/real-estate-objects-onlin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5078" y="1116262"/>
            <a:ext cx="6681954" cy="11132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Декларационная кампания в 2024 году проводится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по 27 апреля 2024 года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Муниципальный служащий может представить  уточненные сведения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ОДНОГО месяца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30 апреля 2024 года. Представление уточненных сведений предусматривает представление только справки о доходах, расходах, об имуществе и обязательствах имущественного характера,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которой не отражены или не полностью отражены какие-либо сведения либо имеются ошибки (которые уточняются)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8116" y="225957"/>
            <a:ext cx="5822200" cy="865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своевременном и в полном объеме исполнить обязанность по представлению сведений о доходах, расхода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х, об имуществе и обязательствах имущественного характера за отчетный 2023 год</a:t>
            </a:r>
            <a:endParaRPr lang="ru-RU" sz="1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oogle Shape;23636;p72"/>
          <p:cNvGrpSpPr/>
          <p:nvPr/>
        </p:nvGrpSpPr>
        <p:grpSpPr>
          <a:xfrm>
            <a:off x="235312" y="531673"/>
            <a:ext cx="478945" cy="474743"/>
            <a:chOff x="0" y="0"/>
            <a:chExt cx="386015" cy="38449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Google Shape;23637;p72"/>
            <p:cNvSpPr/>
            <p:nvPr/>
          </p:nvSpPr>
          <p:spPr>
            <a:xfrm>
              <a:off x="189980" y="189980"/>
              <a:ext cx="60190" cy="60190"/>
            </a:xfrm>
            <a:custGeom>
              <a:avLst/>
              <a:gdLst/>
              <a:ahLst/>
              <a:cxnLst/>
              <a:rect l="l" t="t" r="r" b="b"/>
              <a:pathLst>
                <a:path w="2296" h="2296" extrusionOk="0">
                  <a:moveTo>
                    <a:pt x="592" y="0"/>
                  </a:moveTo>
                  <a:lnTo>
                    <a:pt x="0" y="592"/>
                  </a:lnTo>
                  <a:lnTo>
                    <a:pt x="1704" y="2295"/>
                  </a:lnTo>
                  <a:lnTo>
                    <a:pt x="2295" y="1703"/>
                  </a:lnTo>
                  <a:lnTo>
                    <a:pt x="592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8" name="Google Shape;23638;p72"/>
            <p:cNvSpPr/>
            <p:nvPr/>
          </p:nvSpPr>
          <p:spPr>
            <a:xfrm>
              <a:off x="0" y="0"/>
              <a:ext cx="247889" cy="247889"/>
            </a:xfrm>
            <a:custGeom>
              <a:avLst/>
              <a:gdLst/>
              <a:ahLst/>
              <a:cxnLst/>
              <a:rect l="l" t="t" r="r" b="b"/>
              <a:pathLst>
                <a:path w="9456" h="9456" extrusionOk="0">
                  <a:moveTo>
                    <a:pt x="4721" y="1"/>
                  </a:moveTo>
                  <a:cubicBezTo>
                    <a:pt x="2108" y="1"/>
                    <a:pt x="1" y="2108"/>
                    <a:pt x="1" y="4721"/>
                  </a:cubicBezTo>
                  <a:cubicBezTo>
                    <a:pt x="1" y="7334"/>
                    <a:pt x="2108" y="9456"/>
                    <a:pt x="4721" y="9456"/>
                  </a:cubicBezTo>
                  <a:cubicBezTo>
                    <a:pt x="7334" y="9456"/>
                    <a:pt x="9456" y="7334"/>
                    <a:pt x="9456" y="4721"/>
                  </a:cubicBezTo>
                  <a:cubicBezTo>
                    <a:pt x="9456" y="2108"/>
                    <a:pt x="7334" y="1"/>
                    <a:pt x="4721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9" name="Google Shape;23639;p72"/>
            <p:cNvSpPr/>
            <p:nvPr/>
          </p:nvSpPr>
          <p:spPr>
            <a:xfrm>
              <a:off x="28390" y="28391"/>
              <a:ext cx="191134" cy="191134"/>
            </a:xfrm>
            <a:custGeom>
              <a:avLst/>
              <a:gdLst/>
              <a:ahLst/>
              <a:cxnLst/>
              <a:rect l="l" t="t" r="r" b="b"/>
              <a:pathLst>
                <a:path w="7291" h="7291" extrusionOk="0">
                  <a:moveTo>
                    <a:pt x="3638" y="0"/>
                  </a:moveTo>
                  <a:cubicBezTo>
                    <a:pt x="1632" y="0"/>
                    <a:pt x="0" y="1631"/>
                    <a:pt x="0" y="3638"/>
                  </a:cubicBezTo>
                  <a:cubicBezTo>
                    <a:pt x="0" y="5659"/>
                    <a:pt x="1632" y="7290"/>
                    <a:pt x="3638" y="7290"/>
                  </a:cubicBezTo>
                  <a:cubicBezTo>
                    <a:pt x="5659" y="7290"/>
                    <a:pt x="7290" y="5659"/>
                    <a:pt x="7290" y="3638"/>
                  </a:cubicBezTo>
                  <a:cubicBezTo>
                    <a:pt x="7290" y="1631"/>
                    <a:pt x="5659" y="0"/>
                    <a:pt x="3638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0" name="Google Shape;23640;p72"/>
            <p:cNvSpPr/>
            <p:nvPr/>
          </p:nvSpPr>
          <p:spPr>
            <a:xfrm>
              <a:off x="217217" y="218738"/>
              <a:ext cx="168798" cy="165757"/>
            </a:xfrm>
            <a:custGeom>
              <a:avLst/>
              <a:gdLst/>
              <a:ahLst/>
              <a:cxnLst/>
              <a:rect l="l" t="t" r="r" b="b"/>
              <a:pathLst>
                <a:path w="6439" h="6323" extrusionOk="0">
                  <a:moveTo>
                    <a:pt x="1293" y="0"/>
                  </a:moveTo>
                  <a:cubicBezTo>
                    <a:pt x="1145" y="0"/>
                    <a:pt x="997" y="58"/>
                    <a:pt x="881" y="173"/>
                  </a:cubicBezTo>
                  <a:lnTo>
                    <a:pt x="232" y="823"/>
                  </a:lnTo>
                  <a:cubicBezTo>
                    <a:pt x="1" y="1054"/>
                    <a:pt x="1" y="1415"/>
                    <a:pt x="232" y="1646"/>
                  </a:cubicBezTo>
                  <a:lnTo>
                    <a:pt x="4735" y="6150"/>
                  </a:lnTo>
                  <a:cubicBezTo>
                    <a:pt x="4851" y="6265"/>
                    <a:pt x="4999" y="6323"/>
                    <a:pt x="5147" y="6323"/>
                  </a:cubicBezTo>
                  <a:cubicBezTo>
                    <a:pt x="5295" y="6323"/>
                    <a:pt x="5443" y="6265"/>
                    <a:pt x="5558" y="6150"/>
                  </a:cubicBezTo>
                  <a:lnTo>
                    <a:pt x="6208" y="5500"/>
                  </a:lnTo>
                  <a:cubicBezTo>
                    <a:pt x="6439" y="5269"/>
                    <a:pt x="6439" y="4908"/>
                    <a:pt x="6208" y="4677"/>
                  </a:cubicBezTo>
                  <a:lnTo>
                    <a:pt x="1704" y="173"/>
                  </a:lnTo>
                  <a:cubicBezTo>
                    <a:pt x="1588" y="58"/>
                    <a:pt x="1441" y="0"/>
                    <a:pt x="1293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1" name="Google Shape;23641;p72"/>
            <p:cNvSpPr/>
            <p:nvPr/>
          </p:nvSpPr>
          <p:spPr>
            <a:xfrm>
              <a:off x="228961" y="219105"/>
              <a:ext cx="157054" cy="155560"/>
            </a:xfrm>
            <a:custGeom>
              <a:avLst/>
              <a:gdLst/>
              <a:ahLst/>
              <a:cxnLst/>
              <a:rect l="l" t="t" r="r" b="b"/>
              <a:pathLst>
                <a:path w="5991" h="5934" extrusionOk="0">
                  <a:moveTo>
                    <a:pt x="25" y="582"/>
                  </a:moveTo>
                  <a:cubicBezTo>
                    <a:pt x="17" y="590"/>
                    <a:pt x="8" y="598"/>
                    <a:pt x="0" y="607"/>
                  </a:cubicBezTo>
                  <a:lnTo>
                    <a:pt x="25" y="582"/>
                  </a:lnTo>
                  <a:close/>
                  <a:moveTo>
                    <a:pt x="845" y="1"/>
                  </a:moveTo>
                  <a:cubicBezTo>
                    <a:pt x="697" y="1"/>
                    <a:pt x="549" y="58"/>
                    <a:pt x="433" y="174"/>
                  </a:cubicBezTo>
                  <a:lnTo>
                    <a:pt x="25" y="582"/>
                  </a:lnTo>
                  <a:lnTo>
                    <a:pt x="25" y="582"/>
                  </a:lnTo>
                  <a:cubicBezTo>
                    <a:pt x="131" y="483"/>
                    <a:pt x="267" y="434"/>
                    <a:pt x="404" y="434"/>
                  </a:cubicBezTo>
                  <a:cubicBezTo>
                    <a:pt x="552" y="434"/>
                    <a:pt x="700" y="491"/>
                    <a:pt x="808" y="607"/>
                  </a:cubicBezTo>
                  <a:lnTo>
                    <a:pt x="5327" y="5111"/>
                  </a:lnTo>
                  <a:cubicBezTo>
                    <a:pt x="5543" y="5342"/>
                    <a:pt x="5543" y="5703"/>
                    <a:pt x="5327" y="5934"/>
                  </a:cubicBezTo>
                  <a:lnTo>
                    <a:pt x="5760" y="5501"/>
                  </a:lnTo>
                  <a:cubicBezTo>
                    <a:pt x="5991" y="5270"/>
                    <a:pt x="5991" y="4909"/>
                    <a:pt x="5760" y="4678"/>
                  </a:cubicBezTo>
                  <a:lnTo>
                    <a:pt x="1256" y="174"/>
                  </a:lnTo>
                  <a:cubicBezTo>
                    <a:pt x="1140" y="58"/>
                    <a:pt x="993" y="1"/>
                    <a:pt x="845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2" name="Google Shape;23642;p72"/>
            <p:cNvSpPr/>
            <p:nvPr/>
          </p:nvSpPr>
          <p:spPr>
            <a:xfrm>
              <a:off x="300476" y="300476"/>
              <a:ext cx="54134" cy="54134"/>
            </a:xfrm>
            <a:custGeom>
              <a:avLst/>
              <a:gdLst/>
              <a:ahLst/>
              <a:cxnLst/>
              <a:rect l="l" t="t" r="r" b="b"/>
              <a:pathLst>
                <a:path w="2065" h="2065" extrusionOk="0">
                  <a:moveTo>
                    <a:pt x="1458" y="0"/>
                  </a:moveTo>
                  <a:lnTo>
                    <a:pt x="0" y="1473"/>
                  </a:lnTo>
                  <a:lnTo>
                    <a:pt x="592" y="2064"/>
                  </a:lnTo>
                  <a:lnTo>
                    <a:pt x="2065" y="607"/>
                  </a:lnTo>
                  <a:lnTo>
                    <a:pt x="1458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3" name="Google Shape;23643;p72"/>
            <p:cNvSpPr/>
            <p:nvPr/>
          </p:nvSpPr>
          <p:spPr>
            <a:xfrm>
              <a:off x="278901" y="280317"/>
              <a:ext cx="55209" cy="50464"/>
            </a:xfrm>
            <a:custGeom>
              <a:avLst/>
              <a:gdLst/>
              <a:ahLst/>
              <a:cxnLst/>
              <a:rect l="l" t="t" r="r" b="b"/>
              <a:pathLst>
                <a:path w="2106" h="1925" extrusionOk="0">
                  <a:moveTo>
                    <a:pt x="1771" y="0"/>
                  </a:moveTo>
                  <a:cubicBezTo>
                    <a:pt x="1713" y="0"/>
                    <a:pt x="1653" y="26"/>
                    <a:pt x="1603" y="91"/>
                  </a:cubicBezTo>
                  <a:lnTo>
                    <a:pt x="130" y="1549"/>
                  </a:lnTo>
                  <a:cubicBezTo>
                    <a:pt x="1" y="1693"/>
                    <a:pt x="102" y="1924"/>
                    <a:pt x="289" y="1924"/>
                  </a:cubicBezTo>
                  <a:cubicBezTo>
                    <a:pt x="347" y="1924"/>
                    <a:pt x="405" y="1910"/>
                    <a:pt x="448" y="1866"/>
                  </a:cubicBezTo>
                  <a:lnTo>
                    <a:pt x="1920" y="394"/>
                  </a:lnTo>
                  <a:cubicBezTo>
                    <a:pt x="2105" y="242"/>
                    <a:pt x="1947" y="0"/>
                    <a:pt x="1771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4" name="Google Shape;23644;p72"/>
            <p:cNvSpPr/>
            <p:nvPr/>
          </p:nvSpPr>
          <p:spPr>
            <a:xfrm>
              <a:off x="83625" y="56755"/>
              <a:ext cx="87453" cy="95396"/>
            </a:xfrm>
            <a:custGeom>
              <a:avLst/>
              <a:gdLst/>
              <a:ahLst/>
              <a:cxnLst/>
              <a:rect l="l" t="t" r="r" b="b"/>
              <a:pathLst>
                <a:path w="3336" h="3639" extrusionOk="0">
                  <a:moveTo>
                    <a:pt x="1529" y="1"/>
                  </a:moveTo>
                  <a:cubicBezTo>
                    <a:pt x="1161" y="1"/>
                    <a:pt x="789" y="133"/>
                    <a:pt x="492" y="405"/>
                  </a:cubicBezTo>
                  <a:cubicBezTo>
                    <a:pt x="174" y="694"/>
                    <a:pt x="1" y="1098"/>
                    <a:pt x="1" y="1517"/>
                  </a:cubicBezTo>
                  <a:cubicBezTo>
                    <a:pt x="1" y="1863"/>
                    <a:pt x="257" y="2036"/>
                    <a:pt x="513" y="2036"/>
                  </a:cubicBezTo>
                  <a:cubicBezTo>
                    <a:pt x="770" y="2036"/>
                    <a:pt x="1026" y="1863"/>
                    <a:pt x="1026" y="1517"/>
                  </a:cubicBezTo>
                  <a:cubicBezTo>
                    <a:pt x="1026" y="1236"/>
                    <a:pt x="1270" y="1011"/>
                    <a:pt x="1549" y="1011"/>
                  </a:cubicBezTo>
                  <a:cubicBezTo>
                    <a:pt x="1557" y="1011"/>
                    <a:pt x="1566" y="1011"/>
                    <a:pt x="1574" y="1011"/>
                  </a:cubicBezTo>
                  <a:cubicBezTo>
                    <a:pt x="1820" y="1040"/>
                    <a:pt x="2022" y="1242"/>
                    <a:pt x="2051" y="1488"/>
                  </a:cubicBezTo>
                  <a:cubicBezTo>
                    <a:pt x="2051" y="1704"/>
                    <a:pt x="1935" y="1892"/>
                    <a:pt x="1748" y="1979"/>
                  </a:cubicBezTo>
                  <a:cubicBezTo>
                    <a:pt x="1300" y="2181"/>
                    <a:pt x="1011" y="2628"/>
                    <a:pt x="1026" y="3119"/>
                  </a:cubicBezTo>
                  <a:cubicBezTo>
                    <a:pt x="1026" y="3408"/>
                    <a:pt x="1257" y="3639"/>
                    <a:pt x="1531" y="3639"/>
                  </a:cubicBezTo>
                  <a:cubicBezTo>
                    <a:pt x="1820" y="3639"/>
                    <a:pt x="2051" y="3422"/>
                    <a:pt x="2051" y="3133"/>
                  </a:cubicBezTo>
                  <a:cubicBezTo>
                    <a:pt x="2051" y="3047"/>
                    <a:pt x="2108" y="2960"/>
                    <a:pt x="2181" y="2931"/>
                  </a:cubicBezTo>
                  <a:cubicBezTo>
                    <a:pt x="3032" y="2527"/>
                    <a:pt x="3335" y="1459"/>
                    <a:pt x="2801" y="679"/>
                  </a:cubicBezTo>
                  <a:cubicBezTo>
                    <a:pt x="2505" y="234"/>
                    <a:pt x="2020" y="1"/>
                    <a:pt x="1529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5" name="Google Shape;23645;p72"/>
            <p:cNvSpPr/>
            <p:nvPr/>
          </p:nvSpPr>
          <p:spPr>
            <a:xfrm>
              <a:off x="110496" y="165364"/>
              <a:ext cx="26897" cy="28050"/>
            </a:xfrm>
            <a:custGeom>
              <a:avLst/>
              <a:gdLst/>
              <a:ahLst/>
              <a:cxnLst/>
              <a:rect l="l" t="t" r="r" b="b"/>
              <a:pathLst>
                <a:path w="1026" h="1070" extrusionOk="0">
                  <a:moveTo>
                    <a:pt x="513" y="1"/>
                  </a:moveTo>
                  <a:cubicBezTo>
                    <a:pt x="257" y="1"/>
                    <a:pt x="1" y="174"/>
                    <a:pt x="1" y="520"/>
                  </a:cubicBezTo>
                  <a:lnTo>
                    <a:pt x="1" y="549"/>
                  </a:lnTo>
                  <a:cubicBezTo>
                    <a:pt x="1" y="838"/>
                    <a:pt x="232" y="1069"/>
                    <a:pt x="506" y="1069"/>
                  </a:cubicBezTo>
                  <a:cubicBezTo>
                    <a:pt x="795" y="1069"/>
                    <a:pt x="1026" y="838"/>
                    <a:pt x="1026" y="549"/>
                  </a:cubicBezTo>
                  <a:lnTo>
                    <a:pt x="1026" y="520"/>
                  </a:lnTo>
                  <a:cubicBezTo>
                    <a:pt x="1026" y="174"/>
                    <a:pt x="769" y="1"/>
                    <a:pt x="513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220" y="2836084"/>
            <a:ext cx="1992296" cy="149989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763" y="2709503"/>
            <a:ext cx="2229259" cy="4308413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269" y="2822108"/>
            <a:ext cx="2076627" cy="26659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896" y="2325365"/>
            <a:ext cx="1981619" cy="490543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013" y="2313307"/>
            <a:ext cx="1554615" cy="39868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126" y="2301588"/>
            <a:ext cx="2013355" cy="536226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34035" y="2396800"/>
            <a:ext cx="1981619" cy="348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ОРГАН, В КОТОРЫЙ  ПРЕДСТАВЛЯЮТСЯ СВЕДЕНИЯ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42344" y="2423133"/>
            <a:ext cx="1079929" cy="22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КОГО И КЕМ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17419" y="2373945"/>
            <a:ext cx="2134024" cy="438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КАКОЙ ОТЧЕТНЫЙ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ПЕРИОД/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КАКУЮ ОТЧЕТНУЮ ДАТУ?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1396" y="3279718"/>
            <a:ext cx="198689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В отдел муниципальной службы и кадров Совета депутатов города Новосибирска </a:t>
            </a:r>
          </a:p>
          <a:p>
            <a:pPr marL="228600" indent="-228600" algn="ctr">
              <a:buAutoNum type="arabicParenR"/>
            </a:pPr>
            <a:endParaRPr lang="ru-RU" sz="11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878" y="2934676"/>
            <a:ext cx="311905" cy="379013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2253686" y="3257187"/>
            <a:ext cx="225724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На себя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Супругу (а)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Несовершеннолетнего ребенка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3248476" y="2804050"/>
            <a:ext cx="361047" cy="433566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2368007" y="3966905"/>
            <a:ext cx="2098243" cy="3108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Муниципальными служащими 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Совета депутатов города Новосибирска,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включенными в соответствующий перечень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соответствии с частью 1 статьи 15 Федерального закона от 02.03.2007 № 25-ФЗ «О муниципальной службе в Российской Федерации»</a:t>
            </a:r>
            <a:endParaRPr lang="ru-RU" sz="1000" i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соответствии с распоряжением председателя Совета депутатов города Новосибирска </a:t>
            </a: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20.12.2023  № 433-ок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9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представляются с учетом семейного положения, в котором находился служащий по состоянию на отчетную дату (31.12.2023).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9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2302" y="2884616"/>
            <a:ext cx="313625" cy="319304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4510932" y="3264946"/>
            <a:ext cx="2432640" cy="98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2023 года по 31 декабря 2023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00" b="1" i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Отчетная дата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декабря 2023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8" y="4819883"/>
            <a:ext cx="2164386" cy="5009917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04268">
            <a:off x="322647" y="4463327"/>
            <a:ext cx="1554615" cy="277072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 rot="21085741">
            <a:off x="531530" y="4476514"/>
            <a:ext cx="1136850" cy="2240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КАКОЙ ФОРМЕ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-24599" y="5110890"/>
            <a:ext cx="2316005" cy="52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форме справки, утвержденной Указом Президента РФ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23 июня 2014 года № 460</a:t>
            </a:r>
            <a:endParaRPr lang="ru-RU" sz="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5344" y="5639817"/>
            <a:ext cx="2201493" cy="4062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"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Актуальная версия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специа-льного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программного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обеспе-чения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«Справки БК»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2.5.5</a:t>
            </a:r>
            <a:r>
              <a:rPr lang="ru-RU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31.</a:t>
            </a:r>
            <a:r>
              <a:rPr lang="en-US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r>
              <a:rPr lang="ru-RU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</a:t>
            </a:r>
            <a:r>
              <a:rPr lang="ru-RU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размещена по адресам</a:t>
            </a:r>
            <a:r>
              <a:rPr lang="ru-RU" sz="1000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R="3810" algn="just">
              <a:lnSpc>
                <a:spcPct val="107000"/>
              </a:lnSpc>
              <a:spcAft>
                <a:spcPts val="0"/>
              </a:spcAft>
            </a:pPr>
            <a:endParaRPr lang="ru-RU" sz="500" u="sng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</a:t>
            </a:r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http://www.kremlin.ru/structure/additional/12</a:t>
            </a:r>
            <a:endParaRPr lang="ru-RU" sz="5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2)https://gossluzhba.gov.ru/anticorruption/spravki_bk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endParaRPr lang="ru-RU" sz="500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обеспечения полноты и корректности представляемых сведений необходимо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новой версии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программы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открыть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за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отчетный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год и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внести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неё соответствующие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коррективы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 </a:t>
            </a:r>
          </a:p>
          <a:p>
            <a:pPr marR="3810" algn="just">
              <a:lnSpc>
                <a:spcPct val="107000"/>
              </a:lnSpc>
            </a:pPr>
            <a:r>
              <a:rPr lang="ru-RU" sz="1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Нахождение служащего в отпуске, временная </a:t>
            </a:r>
            <a:r>
              <a:rPr lang="ru-RU" sz="10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нетрудос-пособность</a:t>
            </a:r>
            <a:r>
              <a:rPr lang="ru-RU" sz="1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или иной период неисполнения должностных обязанностей </a:t>
            </a:r>
            <a:r>
              <a:rPr lang="ru-RU" sz="1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освобождает от обязанности представить Сведения.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518575" y="7156175"/>
            <a:ext cx="2012059" cy="41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b="1" i="1" u="sng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ОБРАЩАЕМ ВНИМАНИЕ НА СЛЕДУЮЩЕЕ:</a:t>
            </a:r>
            <a:endParaRPr lang="ru-RU" sz="1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368007" y="7566022"/>
            <a:ext cx="4251389" cy="123014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 получении дохода от продажи, о приобретении, наличии, об отчуждении в результате безвозмездной сделки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цифровых прав, включающих одновременно цифровые финансовые активы и иные цифровые права, утилитарных цифровых прав, цифровой валюты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отражаются в соответствующих разделах Справки: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Стрелка вниз 50"/>
          <p:cNvSpPr/>
          <p:nvPr/>
        </p:nvSpPr>
        <p:spPr>
          <a:xfrm rot="5400000" flipH="1" flipV="1">
            <a:off x="2678662" y="8954179"/>
            <a:ext cx="291304" cy="502834"/>
          </a:xfrm>
          <a:prstGeom prst="downArrow">
            <a:avLst/>
          </a:prstGeom>
          <a:solidFill>
            <a:schemeClr val="accent2">
              <a:alpha val="89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075731" y="8838451"/>
            <a:ext cx="3675712" cy="734290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1,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2, 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подразделах 3.3., 3.4.,3.5. раздела 3,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разделе 7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1126" y="4259391"/>
            <a:ext cx="2171277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*сведения представляются за отчетный период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1, 2, 7 Справки</a:t>
            </a:r>
          </a:p>
          <a:p>
            <a:pPr algn="ctr">
              <a:spcAft>
                <a:spcPts val="0"/>
              </a:spcAft>
            </a:pPr>
            <a:endParaRPr lang="ru-RU" sz="5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**сведения представляются на отчетную дату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3, 4, 5, 6 Справки</a:t>
            </a:r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66B7EC8C-F862-47A7-A24B-EBC4DF301C49}"/>
              </a:ext>
            </a:extLst>
          </p:cNvPr>
          <p:cNvSpPr/>
          <p:nvPr/>
        </p:nvSpPr>
        <p:spPr>
          <a:xfrm>
            <a:off x="4744155" y="5538218"/>
            <a:ext cx="1917531" cy="29388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i="1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ЧЕМ РУКОВОДСТВОВАТЬСЯ ПРИ ЗАПОЛНЕНИИ СПРАВКИ?</a:t>
            </a: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4BE3B9E-0FEA-40F0-8FBD-5C556D625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938" y="5844160"/>
            <a:ext cx="2076627" cy="163684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F379E36-E3D5-473B-A39A-FFE13694BA1F}"/>
              </a:ext>
            </a:extLst>
          </p:cNvPr>
          <p:cNvSpPr txBox="1"/>
          <p:nvPr/>
        </p:nvSpPr>
        <p:spPr>
          <a:xfrm>
            <a:off x="4608192" y="5954695"/>
            <a:ext cx="204486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b="1" i="1" dirty="0">
                <a:solidFill>
                  <a:srgbClr val="006666"/>
                </a:solidFill>
              </a:rPr>
              <a:t>Методическими рекомендациями по вопросам представления сведений о доходах, расходах, об имуществе и обязательствах имущественного характера и заполнения </a:t>
            </a:r>
            <a:r>
              <a:rPr lang="ru-RU" sz="800" b="1" i="1" dirty="0" err="1">
                <a:solidFill>
                  <a:srgbClr val="006666"/>
                </a:solidFill>
              </a:rPr>
              <a:t>соответст-вующей</a:t>
            </a:r>
            <a:r>
              <a:rPr lang="ru-RU" sz="800" b="1" i="1" dirty="0">
                <a:solidFill>
                  <a:srgbClr val="006666"/>
                </a:solidFill>
              </a:rPr>
              <a:t> формы Справки в 2023 году (за отчетный 2022 год), подготовленными Министерством труда и соц. защиты РФ, </a:t>
            </a:r>
            <a:r>
              <a:rPr lang="ru-RU" sz="800" i="1" dirty="0">
                <a:solidFill>
                  <a:srgbClr val="0070C0"/>
                </a:solidFill>
              </a:rPr>
              <a:t>размещены</a:t>
            </a:r>
            <a:r>
              <a:rPr lang="ru-RU" sz="800" b="1" i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https://mintrud.gov.ru/ministry/programms/anticorruption/9/5</a:t>
            </a:r>
            <a:endParaRPr lang="ru-RU" sz="1000" u="sng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" name="Рисунок 19" descr="Сирена">
            <a:extLst>
              <a:ext uri="{FF2B5EF4-FFF2-40B4-BE49-F238E27FC236}">
                <a16:creationId xmlns:a16="http://schemas.microsoft.com/office/drawing/2014/main" id="{86717B96-FA02-43FE-8B5C-752DFEC75BF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55931" y="9354389"/>
            <a:ext cx="436704" cy="436704"/>
          </a:xfrm>
          <a:prstGeom prst="rect">
            <a:avLst/>
          </a:prstGeom>
        </p:spPr>
      </p:pic>
      <p:pic>
        <p:nvPicPr>
          <p:cNvPr id="21" name="Рисунок 20" descr="Маркетинг">
            <a:extLst>
              <a:ext uri="{FF2B5EF4-FFF2-40B4-BE49-F238E27FC236}">
                <a16:creationId xmlns:a16="http://schemas.microsoft.com/office/drawing/2014/main" id="{5071E0B7-87D4-4A03-AF68-D5F16126A2B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240825" y="7127652"/>
            <a:ext cx="422385" cy="422385"/>
          </a:xfrm>
          <a:prstGeom prst="rect">
            <a:avLst/>
          </a:prstGeom>
        </p:spPr>
      </p:pic>
      <p:pic>
        <p:nvPicPr>
          <p:cNvPr id="23" name="Рисунок 22" descr="Целевая аудитория">
            <a:extLst>
              <a:ext uri="{FF2B5EF4-FFF2-40B4-BE49-F238E27FC236}">
                <a16:creationId xmlns:a16="http://schemas.microsoft.com/office/drawing/2014/main" id="{4E11ECDD-5D16-47F1-BBAD-391E53FA74F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30573" y="3830327"/>
            <a:ext cx="554182" cy="55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3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дпись 14"/>
          <p:cNvSpPr txBox="1">
            <a:spLocks noChangeArrowheads="1"/>
          </p:cNvSpPr>
          <p:nvPr/>
        </p:nvSpPr>
        <p:spPr bwMode="auto">
          <a:xfrm>
            <a:off x="153527" y="5452734"/>
            <a:ext cx="2081802" cy="43160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altLang="ru-RU" sz="1100" b="1" dirty="0">
                <a:solidFill>
                  <a:srgbClr val="ED7D3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Раздел 1 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9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При заполнении данного раздела Справки не следует </a:t>
            </a:r>
            <a:r>
              <a:rPr lang="ru-RU" altLang="ru-RU" sz="9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руковод-ствоваться</a:t>
            </a:r>
            <a:r>
              <a:rPr lang="ru-RU" altLang="ru-RU" sz="9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только содержанием термина «Доход», определенным в статье 41 Налогового кодекса РФ, поскольку в целях представления сведений </a:t>
            </a:r>
            <a:r>
              <a:rPr lang="ru-RU" altLang="ru-RU" sz="9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под «доходом» применяется более широкое понятие. </a:t>
            </a:r>
            <a:endParaRPr lang="ru-RU" altLang="ru-RU" sz="10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Полученные доходы указы-</a:t>
            </a:r>
            <a:r>
              <a:rPr lang="ru-RU" alt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ваются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без вычета налога!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6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Поможет при заполнении раздела: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https//lkfl2.nalog.ru/</a:t>
            </a:r>
            <a:r>
              <a:rPr lang="en-US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lkfl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Портал «Госуслуги» 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www.gosuslufi.ru/)/</a:t>
            </a:r>
            <a:endParaRPr lang="ru-RU" altLang="ru-RU" sz="10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Мобильные приложения банков</a:t>
            </a:r>
            <a:endParaRPr lang="ru-RU" altLang="ru-RU" sz="500" b="1" dirty="0">
              <a:solidFill>
                <a:srgbClr val="0066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Необходимо сохранять договоры купли-продаж </a:t>
            </a:r>
            <a:r>
              <a:rPr lang="ru-RU" altLang="ru-RU" sz="8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ru-RU" sz="800" i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сумма дохода от реализации недвижимого имущества, транспортных средств и иного имущества указывается в соответствии с подтверждающими документами</a:t>
            </a:r>
            <a:r>
              <a:rPr lang="ru-RU" altLang="ru-RU" sz="8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6" name="Надпись 585"/>
          <p:cNvSpPr txBox="1">
            <a:spLocks noChangeArrowheads="1"/>
          </p:cNvSpPr>
          <p:nvPr/>
        </p:nvSpPr>
        <p:spPr bwMode="auto">
          <a:xfrm>
            <a:off x="2277545" y="5642447"/>
            <a:ext cx="2215905" cy="41262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15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115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Характеристики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объектов недвижимого и 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движимого имущества должны быть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указаны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точном соответствии с информацией, содержащейся в документах о правах на них </a:t>
            </a: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(выписка из ЕГРН: номер записи и дата, паспорт транспортного средства и т.д.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Указанные сведения м</a:t>
            </a:r>
            <a:r>
              <a:rPr lang="en-US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гут быть получены через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Интернет сайт Росреестра (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  <a:hlinkClick r:id="rId2" tooltip="https://lk.rosreestr.ru/eservices/real-estate-objects-onli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https://lk.rosreestr.ru/eservices/real-estate-objects-online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ru-RU" altLang="ru-RU" sz="10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https//lkfl2.nalog.ru/</a:t>
            </a:r>
            <a:r>
              <a:rPr lang="en-US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lkfl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Портал «Госуслуги» 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www.gosuslufi.ru/)/</a:t>
            </a:r>
            <a:endParaRPr lang="ru-RU" sz="400" b="1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Указываются ВСЕ объекты недвижимости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95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принадлежащие</a:t>
            </a:r>
            <a:r>
              <a:rPr lang="ru-RU" sz="9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служащему, его супруге (супругу) и (или) несовершеннолетним детям </a:t>
            </a:r>
            <a:r>
              <a:rPr lang="ru-RU" sz="95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праве собственности</a:t>
            </a:r>
            <a:r>
              <a:rPr lang="ru-RU" sz="9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95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незави-симо</a:t>
            </a: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того, когда они были приобретены, в каком регионе РФ или в каком государстве зарегистрированы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7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Надпись 59"/>
          <p:cNvSpPr txBox="1">
            <a:spLocks noChangeArrowheads="1"/>
          </p:cNvSpPr>
          <p:nvPr/>
        </p:nvSpPr>
        <p:spPr bwMode="auto">
          <a:xfrm>
            <a:off x="431800" y="181709"/>
            <a:ext cx="1878264" cy="2719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ОБРАЩАЕМ ВНИМАНИЕ: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Надпись 608"/>
          <p:cNvSpPr txBox="1">
            <a:spLocks noChangeArrowheads="1"/>
          </p:cNvSpPr>
          <p:nvPr/>
        </p:nvSpPr>
        <p:spPr bwMode="auto">
          <a:xfrm>
            <a:off x="4527979" y="124847"/>
            <a:ext cx="2236567" cy="58025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При заполнении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раздела 4: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kumimoji="0" lang="ru-RU" altLang="ru-RU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указывать, в том числе счета, открытые для погашения кредита;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запрашивать справки (выписки по счетам)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банках и иных кредитных организаций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Указания Банка № 5798-У от 27.05.2021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содержащие сведения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lang="ru-RU" alt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остатке средств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каждом счете на 31.12.2023;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сумме дохода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капита-лизация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%) за 2023 год по каждому вкладу (счету), в том числе закрытому на 31.12.2023;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размере обязательства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(оставшегося непогашенным долга) по состоянию на 31.12.2023;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>
              <a:buFont typeface="Wingdings" panose="05000000000000000000" pitchFamily="2" charset="2"/>
              <a:buChar char="ü"/>
            </a:pP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движении суммы денежных средств, поступивших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счета за 2023 год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(если ОБЩАЯ сумма таких денежных средств превышает общий доход служащего и его супруги (а) за отчетный период и два предшествующих года (</a:t>
            </a: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2021, 2021 и 2023 годы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alt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/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счетов в иностранной валюте суммы указываются в рублях по курсу Банка России на отчетную дату. </a:t>
            </a:r>
          </a:p>
        </p:txBody>
      </p:sp>
      <p:sp>
        <p:nvSpPr>
          <p:cNvPr id="13" name="Надпись 582"/>
          <p:cNvSpPr txBox="1">
            <a:spLocks noChangeArrowheads="1"/>
          </p:cNvSpPr>
          <p:nvPr/>
        </p:nvSpPr>
        <p:spPr bwMode="auto">
          <a:xfrm>
            <a:off x="2331474" y="67741"/>
            <a:ext cx="2081801" cy="40091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3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 разделе 2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расходы отражаются ЕСЛИ: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в 2023 году служащим, его супругой(ом) и (или) несовершеннолетним ребенком 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СОВЕРШЕНА(Ы) СДЕЛКА(И)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по приобретению земельного участка, другого объекта недвижимости, транспортного средства, ценных бумаг, акций (долей участия, паев в уставных (складочных)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капита-лах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организаций),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цифро-вой валюты</a:t>
            </a:r>
            <a:endParaRPr lang="ru-RU" altLang="ru-RU" sz="1000" b="1" dirty="0">
              <a:solidFill>
                <a:srgbClr val="C00000"/>
              </a:solidFill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+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сумма сделок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ПРЕВЫШАЕТ общий доход служащего и его супруги (супруга) </a:t>
            </a:r>
            <a:r>
              <a:rPr kumimoji="0" lang="ru-RU" altLang="ru-RU" sz="1000" b="1" i="0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ТРИ последних года</a:t>
            </a:r>
            <a:r>
              <a:rPr kumimoji="0" lang="ru-RU" altLang="ru-RU" sz="10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предшествующих отчетному периоду 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2020, 2021, 2022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годы).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Надпись 60"/>
          <p:cNvSpPr txBox="1">
            <a:spLocks noChangeArrowheads="1"/>
          </p:cNvSpPr>
          <p:nvPr/>
        </p:nvSpPr>
        <p:spPr bwMode="auto">
          <a:xfrm>
            <a:off x="166899" y="517199"/>
            <a:ext cx="2074621" cy="48625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Титульный лист       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lang="ru-RU" altLang="ru-RU" sz="10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Фамилия, имя, отчество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паспорт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свиде-тельство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о рождении,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адрес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места регистрации и про-</a:t>
            </a:r>
            <a:r>
              <a:rPr lang="ru-RU" alt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живания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– указываются на дату представления Справки! 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При наличии временной регистрации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ее адрес указывается в СПО «Справки БК» – в графе «Доп. информация». В случае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если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служащий, член семьи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не проживает по адресу места регистрации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в СПО «Справки БК» – в графе «Доп. информация»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указывается адрес фактического </a:t>
            </a:r>
            <a:r>
              <a:rPr lang="ru-RU" alt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прожи-вания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Если Сведения представ-</a:t>
            </a:r>
            <a:r>
              <a:rPr 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ляются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отношении несовершеннолетнего ре-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бенка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то в графе «род занятий»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рекомендуется указывать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образова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-тельную организацию,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обучающимся которой он является,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или «находится на домашнем воспитании».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lang="ru-RU" sz="1000" b="1" dirty="0">
              <a:solidFill>
                <a:srgbClr val="0066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Надпись 604"/>
          <p:cNvSpPr txBox="1">
            <a:spLocks noChangeArrowheads="1"/>
          </p:cNvSpPr>
          <p:nvPr/>
        </p:nvSpPr>
        <p:spPr bwMode="auto">
          <a:xfrm>
            <a:off x="2318265" y="4453876"/>
            <a:ext cx="2132970" cy="1124452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 этом случае - 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к </a:t>
            </a:r>
            <a:r>
              <a:rPr lang="ru-RU" altLang="ru-RU" sz="900" b="1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С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правке прилагаются ВСЕ документы, подтверждающие совершение сделки!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5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900" i="1" dirty="0">
                <a:latin typeface="Tahoma" panose="020B0604030504040204" pitchFamily="34" charset="0"/>
                <a:cs typeface="Tahoma" panose="020B0604030504040204" pitchFamily="34" charset="0"/>
              </a:rPr>
              <a:t>(договор купли-продажи, кредитный договор, выписка ЕГРН и т.д.)</a:t>
            </a:r>
            <a:endParaRPr kumimoji="0" lang="ru-RU" altLang="ru-RU" sz="9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Надпись 605"/>
          <p:cNvSpPr txBox="1">
            <a:spLocks noChangeArrowheads="1"/>
          </p:cNvSpPr>
          <p:nvPr/>
        </p:nvSpPr>
        <p:spPr bwMode="auto">
          <a:xfrm>
            <a:off x="4535666" y="6187653"/>
            <a:ext cx="2235516" cy="388706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Заполняется графа 6 раздела 4 Справки</a:t>
            </a:r>
            <a:endParaRPr kumimoji="0" lang="ru-RU" altLang="ru-RU" sz="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Google Shape;768;p37"/>
          <p:cNvSpPr/>
          <p:nvPr/>
        </p:nvSpPr>
        <p:spPr>
          <a:xfrm>
            <a:off x="160709" y="172195"/>
            <a:ext cx="267643" cy="271990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ru-RU"/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0" name="Rectangle 79"/>
          <p:cNvSpPr>
            <a:spLocks noChangeArrowheads="1"/>
          </p:cNvSpPr>
          <p:nvPr/>
        </p:nvSpPr>
        <p:spPr bwMode="auto">
          <a:xfrm>
            <a:off x="0" y="7143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F05526-955F-407B-BFD0-61CE691C3D7C}"/>
              </a:ext>
            </a:extLst>
          </p:cNvPr>
          <p:cNvSpPr/>
          <p:nvPr/>
        </p:nvSpPr>
        <p:spPr>
          <a:xfrm>
            <a:off x="4555881" y="6692168"/>
            <a:ext cx="2208665" cy="3076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lang="ru-RU" altLang="ru-RU" sz="9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Подписанную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СОБСТВЕН-НОРУЧНО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(на последней странице)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необходимо</a:t>
            </a:r>
            <a:r>
              <a:rPr lang="ru-RU" alt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распечатать и подписать в течение одного дня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(одной датой).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допускаются дефекты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печати в виде полос, пятен (при дефектах картриджа принтера).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рекомендуется осуществлять подмену листов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Справки, листами, напечатан-</a:t>
            </a:r>
            <a:r>
              <a:rPr lang="ru-RU" altLang="ru-RU" sz="1000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ными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иной момент времени. Справки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следует прошивать и фиксировать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скрепкой.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Печать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Справки рекомендуется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на одной стороне листа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9" name="Стрелка вниз 2082">
            <a:extLst>
              <a:ext uri="{FF2B5EF4-FFF2-40B4-BE49-F238E27FC236}">
                <a16:creationId xmlns:a16="http://schemas.microsoft.com/office/drawing/2014/main" id="{CFC16AA7-5505-43D0-B8BE-F1F6E9DA2E43}"/>
              </a:ext>
            </a:extLst>
          </p:cNvPr>
          <p:cNvSpPr/>
          <p:nvPr/>
        </p:nvSpPr>
        <p:spPr>
          <a:xfrm>
            <a:off x="3263645" y="4166991"/>
            <a:ext cx="217457" cy="24366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Лампочка и шестеренка">
            <a:extLst>
              <a:ext uri="{FF2B5EF4-FFF2-40B4-BE49-F238E27FC236}">
                <a16:creationId xmlns:a16="http://schemas.microsoft.com/office/drawing/2014/main" id="{C86956A6-21C8-4423-9997-A4C2EACFA6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71191" y="264870"/>
            <a:ext cx="435084" cy="351657"/>
          </a:xfrm>
          <a:prstGeom prst="rect">
            <a:avLst/>
          </a:prstGeom>
        </p:spPr>
      </p:pic>
      <p:sp>
        <p:nvSpPr>
          <p:cNvPr id="22" name="Стрелка вниз 2082">
            <a:extLst>
              <a:ext uri="{FF2B5EF4-FFF2-40B4-BE49-F238E27FC236}">
                <a16:creationId xmlns:a16="http://schemas.microsoft.com/office/drawing/2014/main" id="{F9A3D590-7781-4D72-A65A-422DA2813566}"/>
              </a:ext>
            </a:extLst>
          </p:cNvPr>
          <p:cNvSpPr/>
          <p:nvPr/>
        </p:nvSpPr>
        <p:spPr>
          <a:xfrm>
            <a:off x="5540856" y="5936292"/>
            <a:ext cx="210809" cy="24249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Документ">
            <a:extLst>
              <a:ext uri="{FF2B5EF4-FFF2-40B4-BE49-F238E27FC236}">
                <a16:creationId xmlns:a16="http://schemas.microsoft.com/office/drawing/2014/main" id="{CAEBA915-0C38-4E37-B009-8B33FA5679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34480" y="9230704"/>
            <a:ext cx="434554" cy="434554"/>
          </a:xfrm>
          <a:prstGeom prst="rect">
            <a:avLst/>
          </a:prstGeom>
        </p:spPr>
      </p:pic>
      <p:pic>
        <p:nvPicPr>
          <p:cNvPr id="7" name="Рисунок 6" descr="Монеты">
            <a:extLst>
              <a:ext uri="{FF2B5EF4-FFF2-40B4-BE49-F238E27FC236}">
                <a16:creationId xmlns:a16="http://schemas.microsoft.com/office/drawing/2014/main" id="{C9A55D97-85B0-403C-B4A6-26268AAE80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99200" y="5479818"/>
            <a:ext cx="465342" cy="465342"/>
          </a:xfrm>
          <a:prstGeom prst="rect">
            <a:avLst/>
          </a:prstGeom>
        </p:spPr>
      </p:pic>
      <p:pic>
        <p:nvPicPr>
          <p:cNvPr id="10" name="Рисунок 9" descr="Карандаш">
            <a:extLst>
              <a:ext uri="{FF2B5EF4-FFF2-40B4-BE49-F238E27FC236}">
                <a16:creationId xmlns:a16="http://schemas.microsoft.com/office/drawing/2014/main" id="{633D1A57-89E6-43E6-952F-CC080698CB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21691" y="9241208"/>
            <a:ext cx="434554" cy="43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01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1754</TotalTime>
  <Words>1122</Words>
  <Application>Microsoft Office PowerPoint</Application>
  <PresentationFormat>Лист A4 (210x297 мм)</PresentationFormat>
  <Paragraphs>98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Зимнякова Мария Сергеевна</dc:creator>
  <cp:lastModifiedBy>Ольга Маркова</cp:lastModifiedBy>
  <cp:revision>127</cp:revision>
  <cp:lastPrinted>2024-02-06T04:40:10Z</cp:lastPrinted>
  <dcterms:created xsi:type="dcterms:W3CDTF">2021-12-06T05:55:28Z</dcterms:created>
  <dcterms:modified xsi:type="dcterms:W3CDTF">2024-02-28T11:55:43Z</dcterms:modified>
</cp:coreProperties>
</file>